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1" r:id="rId2"/>
    <p:sldId id="276" r:id="rId3"/>
    <p:sldId id="272" r:id="rId4"/>
    <p:sldId id="293" r:id="rId5"/>
    <p:sldId id="284" r:id="rId6"/>
    <p:sldId id="261" r:id="rId7"/>
    <p:sldId id="274" r:id="rId8"/>
    <p:sldId id="268" r:id="rId9"/>
    <p:sldId id="285" r:id="rId10"/>
    <p:sldId id="289" r:id="rId11"/>
    <p:sldId id="286" r:id="rId12"/>
    <p:sldId id="290" r:id="rId13"/>
    <p:sldId id="287" r:id="rId14"/>
    <p:sldId id="291" r:id="rId15"/>
    <p:sldId id="288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E416C"/>
    <a:srgbClr val="D4DAE3"/>
    <a:srgbClr val="8497B0"/>
    <a:srgbClr val="333F50"/>
    <a:srgbClr val="84A2D2"/>
    <a:srgbClr val="AFABAB"/>
    <a:srgbClr val="ACB7C6"/>
    <a:srgbClr val="4F5E73"/>
    <a:srgbClr val="1D4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 autoAdjust="0"/>
    <p:restoredTop sz="94660"/>
  </p:normalViewPr>
  <p:slideViewPr>
    <p:cSldViewPr snapToGrid="0">
      <p:cViewPr varScale="1">
        <p:scale>
          <a:sx n="188" d="100"/>
          <a:sy n="188" d="100"/>
        </p:scale>
        <p:origin x="216" y="216"/>
      </p:cViewPr>
      <p:guideLst>
        <p:guide orient="horz" pos="2159"/>
        <p:guide pos="387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2.png"/><Relationship Id="rId1" Type="http://schemas.openxmlformats.org/officeDocument/2006/relationships/tags" Target="../tags/tag7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hyperlink" Target="https://www.kaihuang.one/" TargetMode="External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hyperlink" Target="kaihuang.on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43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tags" Target="../tags/tag69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17" Type="http://schemas.openxmlformats.org/officeDocument/2006/relationships/image" Target="../media/image60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9.jpeg"/><Relationship Id="rId1" Type="http://schemas.openxmlformats.org/officeDocument/2006/relationships/tags" Target="../tags/tag70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5" Type="http://schemas.openxmlformats.org/officeDocument/2006/relationships/image" Target="../media/image5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6.jpeg"/><Relationship Id="rId3" Type="http://schemas.openxmlformats.org/officeDocument/2006/relationships/image" Target="../media/image52.png"/><Relationship Id="rId7" Type="http://schemas.openxmlformats.org/officeDocument/2006/relationships/image" Target="../media/image51.jpeg"/><Relationship Id="rId12" Type="http://schemas.openxmlformats.org/officeDocument/2006/relationships/image" Target="../media/image60.jpeg"/><Relationship Id="rId17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4.jpeg"/><Relationship Id="rId1" Type="http://schemas.openxmlformats.org/officeDocument/2006/relationships/tags" Target="../tags/tag71.xml"/><Relationship Id="rId6" Type="http://schemas.openxmlformats.org/officeDocument/2006/relationships/image" Target="../media/image49.jpeg"/><Relationship Id="rId11" Type="http://schemas.openxmlformats.org/officeDocument/2006/relationships/image" Target="../media/image59.jpeg"/><Relationship Id="rId5" Type="http://schemas.openxmlformats.org/officeDocument/2006/relationships/image" Target="../media/image56.jpeg"/><Relationship Id="rId15" Type="http://schemas.openxmlformats.org/officeDocument/2006/relationships/image" Target="../media/image50.jpeg"/><Relationship Id="rId10" Type="http://schemas.openxmlformats.org/officeDocument/2006/relationships/image" Target="../media/image53.jpeg"/><Relationship Id="rId4" Type="http://schemas.openxmlformats.org/officeDocument/2006/relationships/image" Target="../media/image55.jpeg"/><Relationship Id="rId9" Type="http://schemas.openxmlformats.org/officeDocument/2006/relationships/image" Target="../media/image58.jpeg"/><Relationship Id="rId1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-635"/>
            <a:ext cx="12191365" cy="6858000"/>
          </a:xfrm>
          <a:prstGeom prst="rect">
            <a:avLst/>
          </a:prstGeom>
          <a:solidFill>
            <a:srgbClr val="1F426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57010" y="5087620"/>
            <a:ext cx="5634990" cy="115951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2935" y="833755"/>
            <a:ext cx="6565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Energy Use in Households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2935" y="53803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- Group 11 -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2935" y="1682115"/>
            <a:ext cx="10766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How people in the UK use energy at home in 2020 and 2021?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9057" r="-879" b="8000"/>
          <a:stretch>
            <a:fillRect/>
          </a:stretch>
        </p:blipFill>
        <p:spPr>
          <a:xfrm>
            <a:off x="9645015" y="5323205"/>
            <a:ext cx="2276475" cy="69786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6893560" y="5361940"/>
            <a:ext cx="2718435" cy="6508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476885" y="215265"/>
            <a:ext cx="9466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We built a website for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17" name="燕尾形 16"/>
          <p:cNvSpPr/>
          <p:nvPr/>
        </p:nvSpPr>
        <p:spPr>
          <a:xfrm>
            <a:off x="476885" y="1905635"/>
            <a:ext cx="3738245" cy="900430"/>
          </a:xfrm>
          <a:prstGeom prst="chevron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Brief introduction of the data set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6885" y="3091180"/>
            <a:ext cx="11297285" cy="3243580"/>
            <a:chOff x="587" y="4681"/>
            <a:chExt cx="17791" cy="5108"/>
          </a:xfrm>
        </p:grpSpPr>
        <p:grpSp>
          <p:nvGrpSpPr>
            <p:cNvPr id="14" name="组合 13"/>
            <p:cNvGrpSpPr/>
            <p:nvPr/>
          </p:nvGrpSpPr>
          <p:grpSpPr>
            <a:xfrm>
              <a:off x="587" y="4681"/>
              <a:ext cx="17788" cy="5109"/>
              <a:chOff x="407" y="4081"/>
              <a:chExt cx="18239" cy="5238"/>
            </a:xfrm>
          </p:grpSpPr>
          <p:pic>
            <p:nvPicPr>
              <p:cNvPr id="5" name="图片 4">
                <a:hlinkClick r:id="rId4"/>
              </p:cNvPr>
              <p:cNvPicPr>
                <a:picLocks noChangeAspect="1"/>
              </p:cNvPicPr>
              <p:nvPr/>
            </p:nvPicPr>
            <p:blipFill>
              <a:blip r:embed="rId5"/>
              <a:srcRect r="1148" b="31935"/>
              <a:stretch>
                <a:fillRect/>
              </a:stretch>
            </p:blipFill>
            <p:spPr>
              <a:xfrm>
                <a:off x="407" y="4081"/>
                <a:ext cx="8905" cy="332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/>
              <a:srcRect b="52772"/>
              <a:stretch>
                <a:fillRect/>
              </a:stretch>
            </p:blipFill>
            <p:spPr>
              <a:xfrm>
                <a:off x="407" y="7474"/>
                <a:ext cx="4685" cy="1836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6"/>
              <a:srcRect t="46320" b="415"/>
              <a:stretch>
                <a:fillRect/>
              </a:stretch>
            </p:blipFill>
            <p:spPr>
              <a:xfrm>
                <a:off x="5160" y="7474"/>
                <a:ext cx="4152" cy="1835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7"/>
              <a:srcRect l="5616" r="10302"/>
              <a:stretch>
                <a:fillRect/>
              </a:stretch>
            </p:blipFill>
            <p:spPr>
              <a:xfrm>
                <a:off x="9413" y="4108"/>
                <a:ext cx="4791" cy="2622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12" y="6809"/>
                <a:ext cx="4089" cy="251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9"/>
              <a:srcRect l="3811" r="2931"/>
              <a:stretch>
                <a:fillRect/>
              </a:stretch>
            </p:blipFill>
            <p:spPr>
              <a:xfrm>
                <a:off x="16689" y="4089"/>
                <a:ext cx="1957" cy="2621"/>
              </a:xfrm>
              <a:prstGeom prst="rect">
                <a:avLst/>
              </a:prstGeom>
            </p:spPr>
          </p:pic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96" y="4691"/>
              <a:ext cx="2318" cy="255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rcRect l="8661" r="11132"/>
            <a:stretch>
              <a:fillRect/>
            </a:stretch>
          </p:blipFill>
          <p:spPr>
            <a:xfrm>
              <a:off x="13454" y="7342"/>
              <a:ext cx="4924" cy="2439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71805" y="814705"/>
            <a:ext cx="113017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ased on data owner’s expectations and users’ convenience, we decided to use a website to negotiate with users.</a:t>
            </a:r>
          </a:p>
        </p:txBody>
      </p:sp>
      <p:sp>
        <p:nvSpPr>
          <p:cNvPr id="27" name="燕尾形 26"/>
          <p:cNvSpPr/>
          <p:nvPr/>
        </p:nvSpPr>
        <p:spPr>
          <a:xfrm>
            <a:off x="4227195" y="1905635"/>
            <a:ext cx="3738245" cy="900430"/>
          </a:xfrm>
          <a:prstGeom prst="chevron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Overview of the energy consumption in 2020 and 2021</a:t>
            </a:r>
          </a:p>
        </p:txBody>
      </p:sp>
      <p:sp>
        <p:nvSpPr>
          <p:cNvPr id="28" name="燕尾形 27"/>
          <p:cNvSpPr/>
          <p:nvPr/>
        </p:nvSpPr>
        <p:spPr>
          <a:xfrm>
            <a:off x="8034020" y="1905635"/>
            <a:ext cx="3738245" cy="901065"/>
          </a:xfrm>
          <a:prstGeom prst="chevron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Exploration of 3 interesting questions about the impact of PV, Region and Time Intervial</a:t>
            </a:r>
          </a:p>
        </p:txBody>
      </p:sp>
      <p:pic>
        <p:nvPicPr>
          <p:cNvPr id="30" name="图片 29" descr="templates\docerresourceshop\icons\\343435383036333b343532343032383bc8c8b5e3cbd1cbf7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9760" y="1281113"/>
            <a:ext cx="540385" cy="5403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 rot="19680000">
            <a:off x="743585" y="1920875"/>
            <a:ext cx="44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</a:p>
        </p:txBody>
      </p:sp>
      <p:sp>
        <p:nvSpPr>
          <p:cNvPr id="32" name="文本框 31"/>
          <p:cNvSpPr txBox="1"/>
          <p:nvPr/>
        </p:nvSpPr>
        <p:spPr>
          <a:xfrm rot="19680000">
            <a:off x="4484370" y="1920875"/>
            <a:ext cx="44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</a:p>
        </p:txBody>
      </p:sp>
      <p:sp>
        <p:nvSpPr>
          <p:cNvPr id="33" name="文本框 32"/>
          <p:cNvSpPr txBox="1"/>
          <p:nvPr/>
        </p:nvSpPr>
        <p:spPr>
          <a:xfrm rot="19680000">
            <a:off x="8225155" y="1920875"/>
            <a:ext cx="44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</a:p>
        </p:txBody>
      </p:sp>
      <p:pic>
        <p:nvPicPr>
          <p:cNvPr id="34" name="图片 33" descr="templates\docerresourceshop\icons\\333437323739353b333437303932313bd4c4b6c1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78990" y="1296035"/>
            <a:ext cx="540385" cy="540385"/>
          </a:xfrm>
          <a:prstGeom prst="rect">
            <a:avLst/>
          </a:prstGeom>
        </p:spPr>
      </p:pic>
      <p:pic>
        <p:nvPicPr>
          <p:cNvPr id="35" name="图片 34" descr="templates\docerresourceshop\icons\\343435383036333b343532343033363bd0d0d2b5b9e6c4a3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91200" y="1292543"/>
            <a:ext cx="540385" cy="540385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3EDB67C2-50A6-4747-3723-3A752577726F}"/>
              </a:ext>
            </a:extLst>
          </p:cNvPr>
          <p:cNvSpPr txBox="1"/>
          <p:nvPr/>
        </p:nvSpPr>
        <p:spPr>
          <a:xfrm>
            <a:off x="928370" y="4426675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noFill/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0267BD84-B0DA-1DCA-577D-948F7A3C0222}"/>
              </a:ext>
            </a:extLst>
          </p:cNvPr>
          <p:cNvSpPr txBox="1"/>
          <p:nvPr/>
        </p:nvSpPr>
        <p:spPr>
          <a:xfrm>
            <a:off x="928370" y="52184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54B5B70F-F084-D6B8-D688-3F9D1769D33E}"/>
              </a:ext>
            </a:extLst>
          </p:cNvPr>
          <p:cNvSpPr txBox="1"/>
          <p:nvPr/>
        </p:nvSpPr>
        <p:spPr>
          <a:xfrm>
            <a:off x="928370" y="5740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2800" dirty="0">
              <a:noFill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04376-57A9-C516-E898-2E975CF7A2B9}"/>
              </a:ext>
            </a:extLst>
          </p:cNvPr>
          <p:cNvSpPr txBox="1"/>
          <p:nvPr/>
        </p:nvSpPr>
        <p:spPr>
          <a:xfrm>
            <a:off x="154940" y="2806065"/>
            <a:ext cx="4168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77"/>
                <a:cs typeface="Apple Chancery" panose="03020702040506060504" pitchFamily="66" charset="-79"/>
              </a:rPr>
              <a:t>k</a:t>
            </a:r>
            <a:r>
              <a:rPr lang="en-CN" sz="3200" u="sng" dirty="0">
                <a:solidFill>
                  <a:schemeClr val="bg1"/>
                </a:solidFill>
                <a:latin typeface="Arial Rounded MT Bold" panose="020F0704030504030204" pitchFamily="34" charset="77"/>
                <a:cs typeface="Apple Chancery" panose="03020702040506060504" pitchFamily="66" charset="-79"/>
              </a:rPr>
              <a:t>aihuang.one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-635"/>
            <a:ext cx="12191365" cy="685927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CB3ED493-913B-B567-A13A-50898B5053DE}"/>
              </a:ext>
            </a:extLst>
          </p:cNvPr>
          <p:cNvSpPr txBox="1"/>
          <p:nvPr/>
        </p:nvSpPr>
        <p:spPr>
          <a:xfrm>
            <a:off x="928370" y="398970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Intro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6216B2-9F7B-6F24-B5AE-E956D982A0FC}"/>
              </a:ext>
            </a:extLst>
          </p:cNvPr>
          <p:cNvSpPr txBox="1"/>
          <p:nvPr/>
        </p:nvSpPr>
        <p:spPr>
          <a:xfrm>
            <a:off x="928370" y="4469596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968FADD-CF51-D2D2-914E-9285ADA85775}"/>
              </a:ext>
            </a:extLst>
          </p:cNvPr>
          <p:cNvSpPr txBox="1"/>
          <p:nvPr/>
        </p:nvSpPr>
        <p:spPr>
          <a:xfrm>
            <a:off x="928370" y="4949487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1300002F-ABC0-310C-310F-6B1014BEB249}"/>
              </a:ext>
            </a:extLst>
          </p:cNvPr>
          <p:cNvSpPr txBox="1"/>
          <p:nvPr/>
        </p:nvSpPr>
        <p:spPr>
          <a:xfrm>
            <a:off x="928370" y="5740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346825" y="-1583690"/>
            <a:ext cx="6990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3" name="文本框 2"/>
          <p:cNvSpPr txBox="1"/>
          <p:nvPr/>
        </p:nvSpPr>
        <p:spPr>
          <a:xfrm rot="16200000">
            <a:off x="-359410" y="3596640"/>
            <a:ext cx="30753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4800" b="1">
                <a:solidFill>
                  <a:srgbClr val="ACB7C6"/>
                </a:solidFill>
                <a:latin typeface="+mj-lt"/>
                <a:cs typeface="+mj-lt"/>
                <a:sym typeface="+mn-ea"/>
              </a:rPr>
              <a:t>Findings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336000" y="307530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Findings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6588" r="7250"/>
          <a:stretch>
            <a:fillRect/>
          </a:stretch>
        </p:blipFill>
        <p:spPr>
          <a:xfrm>
            <a:off x="2560320" y="1842135"/>
            <a:ext cx="6728460" cy="43389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18065" y="2303780"/>
            <a:ext cx="193992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we have found that photovoltaic devices have strong impact on household’s energy consumption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0320" y="1437005"/>
            <a:ext cx="7943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Website: 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FFD966"/>
                      <wpsdc:folHlinkClr xmlns="" xmlns:wpsdc="http://www.wps.cn/officeDocument/2017/drawingmlCustomData" val="000000"/>
                      <wpsdc:hlinkUnderline xmlns="" xmlns:wpsdc="http://www.wps.cn/officeDocument/2017/drawingmlCustomData" val="1"/>
                    </a:ext>
                  </a:extLst>
                </a:hlinkClick>
              </a:rPr>
              <a:t>HOME</a:t>
            </a:r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FFD966"/>
                      <wpsdc:folHlinkClr xmlns="" xmlns:wpsdc="http://www.wps.cn/officeDocument/2017/drawingmlCustomData" val="000000"/>
                      <wpsdc:hlinkUnderline xmlns="" xmlns:wpsdc="http://www.wps.cn/officeDocument/2017/drawingmlCustomData" val="1"/>
                    </a:ext>
                  </a:extLst>
                </a:hlinkClick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FFD966"/>
                      <wpsdc:folHlinkClr xmlns="" xmlns:wpsdc="http://www.wps.cn/officeDocument/2017/drawingmlCustomData" val="000000"/>
                      <wpsdc:hlinkUnderline xmlns="" xmlns:wpsdc="http://www.wps.cn/officeDocument/2017/drawingmlCustomData" val="1"/>
                    </a:ext>
                  </a:extLst>
                </a:hlinkClick>
              </a:rPr>
              <a:t>ENERGY</a:t>
            </a:r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FFD966"/>
                      <wpsdc:folHlinkClr xmlns="" xmlns:wpsdc="http://www.wps.cn/officeDocument/2017/drawingmlCustomData" val="000000"/>
                      <wpsdc:hlinkUnderline xmlns="" xmlns:wpsdc="http://www.wps.cn/officeDocument/2017/drawingmlCustomData" val="1"/>
                    </a:ext>
                  </a:extLst>
                </a:hlinkClick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FFD966"/>
                      <wpsdc:folHlinkClr xmlns="" xmlns:wpsdc="http://www.wps.cn/officeDocument/2017/drawingmlCustomData" val="000000"/>
                      <wpsdc:hlinkUnderline xmlns="" xmlns:wpsdc="http://www.wps.cn/officeDocument/2017/drawingmlCustomData" val="1"/>
                    </a:ext>
                  </a:extLst>
                </a:hlinkClick>
              </a:rPr>
              <a:t>CONSUMPTION</a:t>
            </a:r>
            <a:endParaRPr lang="zh-CN" altLang="en-US" sz="1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hlinkClick r:id="rId4" action="ppaction://hlinkfile">
                <a:extLst>
                  <a:ext uri="{DAF060AB-1E55-43B9-8AAB-6FB025537F2F}">
                    <wpsdc:hlinkClr xmlns="" xmlns:wpsdc="http://www.wps.cn/officeDocument/2017/drawingmlCustomData" val="FFD966"/>
                    <wpsdc:folHlinkClr xmlns="" xmlns:wpsdc="http://www.wps.cn/officeDocument/2017/drawingmlCustomData" val="000000"/>
                    <wpsdc:hlinkUnderline xmlns=""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6885" y="215265"/>
            <a:ext cx="11224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chemeClr val="bg1"/>
                </a:solidFill>
              </a:rPr>
              <a:t>e.g. How photovoltaic devices affect households’ energy consumption?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0D8EE468-D7A0-473B-346A-3789A8E43BA5}"/>
              </a:ext>
            </a:extLst>
          </p:cNvPr>
          <p:cNvSpPr txBox="1"/>
          <p:nvPr/>
        </p:nvSpPr>
        <p:spPr>
          <a:xfrm>
            <a:off x="928370" y="398970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Intro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6C08B4D-ADE0-346F-5D43-B441F9E4E557}"/>
              </a:ext>
            </a:extLst>
          </p:cNvPr>
          <p:cNvSpPr txBox="1"/>
          <p:nvPr/>
        </p:nvSpPr>
        <p:spPr>
          <a:xfrm>
            <a:off x="928370" y="4469596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F52D4812-B7F7-C41C-14E1-7CC859459B72}"/>
              </a:ext>
            </a:extLst>
          </p:cNvPr>
          <p:cNvSpPr txBox="1"/>
          <p:nvPr/>
        </p:nvSpPr>
        <p:spPr>
          <a:xfrm>
            <a:off x="928370" y="4949487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noFill/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07EC7-7679-F1E1-881F-BA702CFAF096}"/>
              </a:ext>
            </a:extLst>
          </p:cNvPr>
          <p:cNvSpPr txBox="1"/>
          <p:nvPr/>
        </p:nvSpPr>
        <p:spPr>
          <a:xfrm>
            <a:off x="928370" y="5740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2800" dirty="0">
              <a:noFill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-635"/>
            <a:ext cx="12191365" cy="685927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350602F-3C74-532B-9447-87D17A750650}"/>
              </a:ext>
            </a:extLst>
          </p:cNvPr>
          <p:cNvSpPr txBox="1"/>
          <p:nvPr/>
        </p:nvSpPr>
        <p:spPr>
          <a:xfrm>
            <a:off x="928370" y="398970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Intro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532F2F-5C6A-3228-9658-2D0B0E405A5F}"/>
              </a:ext>
            </a:extLst>
          </p:cNvPr>
          <p:cNvSpPr txBox="1"/>
          <p:nvPr/>
        </p:nvSpPr>
        <p:spPr>
          <a:xfrm>
            <a:off x="928370" y="4469596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DED2515C-9226-F8FF-04E2-6AE9DE8B8122}"/>
              </a:ext>
            </a:extLst>
          </p:cNvPr>
          <p:cNvSpPr txBox="1"/>
          <p:nvPr/>
        </p:nvSpPr>
        <p:spPr>
          <a:xfrm>
            <a:off x="928370" y="4949487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DE977A87-3860-C1F0-A1F2-678576130428}"/>
              </a:ext>
            </a:extLst>
          </p:cNvPr>
          <p:cNvSpPr txBox="1"/>
          <p:nvPr/>
        </p:nvSpPr>
        <p:spPr>
          <a:xfrm>
            <a:off x="928370" y="5411152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1033115" y="2808602"/>
            <a:ext cx="10862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200" b="1" dirty="0">
                <a:solidFill>
                  <a:schemeClr val="bg1"/>
                </a:solidFill>
              </a:rPr>
              <a:t>For</a:t>
            </a:r>
            <a:r>
              <a:rPr lang="zh-CN" altLang="en-US" sz="7200" b="1" dirty="0">
                <a:solidFill>
                  <a:schemeClr val="bg1"/>
                </a:solidFill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</a:rPr>
              <a:t>the</a:t>
            </a:r>
            <a:r>
              <a:rPr lang="zh-CN" altLang="en-US" sz="7200" b="1" dirty="0">
                <a:solidFill>
                  <a:schemeClr val="bg1"/>
                </a:solidFill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</a:rPr>
              <a:t>next…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08C294-3862-E27F-326B-EFE133E4DD50}"/>
              </a:ext>
            </a:extLst>
          </p:cNvPr>
          <p:cNvGrpSpPr/>
          <p:nvPr/>
        </p:nvGrpSpPr>
        <p:grpSpPr>
          <a:xfrm>
            <a:off x="6096000" y="1834781"/>
            <a:ext cx="6129020" cy="4213225"/>
            <a:chOff x="-24130" y="1947862"/>
            <a:chExt cx="6129020" cy="4213225"/>
          </a:xfrm>
        </p:grpSpPr>
        <p:sp>
          <p:nvSpPr>
            <p:cNvPr id="10" name="等腰三角形 4"/>
            <p:cNvSpPr/>
            <p:nvPr>
              <p:custDataLst>
                <p:tags r:id="rId2"/>
              </p:custDataLst>
            </p:nvPr>
          </p:nvSpPr>
          <p:spPr>
            <a:xfrm>
              <a:off x="2293298" y="1947862"/>
              <a:ext cx="1528084" cy="1345725"/>
            </a:xfrm>
            <a:custGeom>
              <a:avLst/>
              <a:gdLst>
                <a:gd name="connsiteX0" fmla="*/ 0 w 1463037"/>
                <a:gd name="connsiteY0" fmla="*/ 1332413 h 1332413"/>
                <a:gd name="connsiteX1" fmla="*/ 731519 w 1463037"/>
                <a:gd name="connsiteY1" fmla="*/ 0 h 1332413"/>
                <a:gd name="connsiteX2" fmla="*/ 1463037 w 1463037"/>
                <a:gd name="connsiteY2" fmla="*/ 1332413 h 1332413"/>
                <a:gd name="connsiteX3" fmla="*/ 0 w 1463037"/>
                <a:gd name="connsiteY3" fmla="*/ 1332413 h 1332413"/>
                <a:gd name="connsiteX0-1" fmla="*/ 0 w 1628500"/>
                <a:gd name="connsiteY0-2" fmla="*/ 1332413 h 1332413"/>
                <a:gd name="connsiteX1-3" fmla="*/ 731519 w 1628500"/>
                <a:gd name="connsiteY1-4" fmla="*/ 0 h 1332413"/>
                <a:gd name="connsiteX2-5" fmla="*/ 1628500 w 1628500"/>
                <a:gd name="connsiteY2-6" fmla="*/ 1306287 h 1332413"/>
                <a:gd name="connsiteX3-7" fmla="*/ 0 w 1628500"/>
                <a:gd name="connsiteY3-8" fmla="*/ 1332413 h 1332413"/>
                <a:gd name="connsiteX0-9" fmla="*/ 0 w 1820089"/>
                <a:gd name="connsiteY0-10" fmla="*/ 1314996 h 1314996"/>
                <a:gd name="connsiteX1-11" fmla="*/ 923108 w 1820089"/>
                <a:gd name="connsiteY1-12" fmla="*/ 0 h 1314996"/>
                <a:gd name="connsiteX2-13" fmla="*/ 1820089 w 1820089"/>
                <a:gd name="connsiteY2-14" fmla="*/ 1306287 h 1314996"/>
                <a:gd name="connsiteX3-15" fmla="*/ 0 w 1820089"/>
                <a:gd name="connsiteY3-16" fmla="*/ 1314996 h 1314996"/>
                <a:gd name="connsiteX0-17" fmla="*/ 0 w 1823188"/>
                <a:gd name="connsiteY0-18" fmla="*/ 1314996 h 1315586"/>
                <a:gd name="connsiteX1-19" fmla="*/ 923108 w 1823188"/>
                <a:gd name="connsiteY1-20" fmla="*/ 0 h 1315586"/>
                <a:gd name="connsiteX2-21" fmla="*/ 1823188 w 1823188"/>
                <a:gd name="connsiteY2-22" fmla="*/ 1315586 h 1315586"/>
                <a:gd name="connsiteX3-23" fmla="*/ 0 w 1823188"/>
                <a:gd name="connsiteY3-24" fmla="*/ 1314996 h 1315586"/>
                <a:gd name="connsiteX0-25" fmla="*/ 0 w 1752354"/>
                <a:gd name="connsiteY0-26" fmla="*/ 1321436 h 1321436"/>
                <a:gd name="connsiteX1-27" fmla="*/ 852274 w 1752354"/>
                <a:gd name="connsiteY1-28" fmla="*/ 0 h 1321436"/>
                <a:gd name="connsiteX2-29" fmla="*/ 1752354 w 1752354"/>
                <a:gd name="connsiteY2-30" fmla="*/ 1315586 h 1321436"/>
                <a:gd name="connsiteX3-31" fmla="*/ 0 w 1752354"/>
                <a:gd name="connsiteY3-32" fmla="*/ 1321436 h 1321436"/>
                <a:gd name="connsiteX0-33" fmla="*/ 0 w 1752354"/>
                <a:gd name="connsiteY0-34" fmla="*/ 1282800 h 1282800"/>
                <a:gd name="connsiteX1-35" fmla="*/ 865153 w 1752354"/>
                <a:gd name="connsiteY1-36" fmla="*/ 0 h 1282800"/>
                <a:gd name="connsiteX2-37" fmla="*/ 1752354 w 1752354"/>
                <a:gd name="connsiteY2-38" fmla="*/ 1276950 h 1282800"/>
                <a:gd name="connsiteX3-39" fmla="*/ 0 w 1752354"/>
                <a:gd name="connsiteY3-40" fmla="*/ 1282800 h 1282800"/>
                <a:gd name="connsiteX0-41" fmla="*/ 0 w 1752354"/>
                <a:gd name="connsiteY0-42" fmla="*/ 1276361 h 1276361"/>
                <a:gd name="connsiteX1-43" fmla="*/ 884471 w 1752354"/>
                <a:gd name="connsiteY1-44" fmla="*/ 0 h 1276361"/>
                <a:gd name="connsiteX2-45" fmla="*/ 1752354 w 1752354"/>
                <a:gd name="connsiteY2-46" fmla="*/ 1270511 h 1276361"/>
                <a:gd name="connsiteX3-47" fmla="*/ 0 w 1752354"/>
                <a:gd name="connsiteY3-48" fmla="*/ 1276361 h 1276361"/>
                <a:gd name="connsiteX0-49" fmla="*/ 0 w 2095047"/>
                <a:gd name="connsiteY0-50" fmla="*/ 1237877 h 1270511"/>
                <a:gd name="connsiteX1-51" fmla="*/ 1227164 w 2095047"/>
                <a:gd name="connsiteY1-52" fmla="*/ 0 h 1270511"/>
                <a:gd name="connsiteX2-53" fmla="*/ 2095047 w 2095047"/>
                <a:gd name="connsiteY2-54" fmla="*/ 1270511 h 1270511"/>
                <a:gd name="connsiteX3-55" fmla="*/ 0 w 2095047"/>
                <a:gd name="connsiteY3-56" fmla="*/ 1237877 h 1270511"/>
                <a:gd name="connsiteX0-57" fmla="*/ 0 w 2469868"/>
                <a:gd name="connsiteY0-58" fmla="*/ 1237877 h 1239723"/>
                <a:gd name="connsiteX1-59" fmla="*/ 1227164 w 2469868"/>
                <a:gd name="connsiteY1-60" fmla="*/ 0 h 1239723"/>
                <a:gd name="connsiteX2-61" fmla="*/ 2469868 w 2469868"/>
                <a:gd name="connsiteY2-62" fmla="*/ 1239723 h 1239723"/>
                <a:gd name="connsiteX3-63" fmla="*/ 0 w 2469868"/>
                <a:gd name="connsiteY3-64" fmla="*/ 1237877 h 1239723"/>
                <a:gd name="connsiteX0-65" fmla="*/ 0 w 2458888"/>
                <a:gd name="connsiteY0-66" fmla="*/ 1237877 h 1239723"/>
                <a:gd name="connsiteX1-67" fmla="*/ 1227164 w 2458888"/>
                <a:gd name="connsiteY1-68" fmla="*/ 0 h 1239723"/>
                <a:gd name="connsiteX2-69" fmla="*/ 2458888 w 2458888"/>
                <a:gd name="connsiteY2-70" fmla="*/ 1239723 h 1239723"/>
                <a:gd name="connsiteX3-71" fmla="*/ 0 w 2458888"/>
                <a:gd name="connsiteY3-72" fmla="*/ 1237877 h 12397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58888" h="1239723">
                  <a:moveTo>
                    <a:pt x="0" y="1237877"/>
                  </a:moveTo>
                  <a:lnTo>
                    <a:pt x="1227164" y="0"/>
                  </a:lnTo>
                  <a:lnTo>
                    <a:pt x="2458888" y="1239723"/>
                  </a:lnTo>
                  <a:lnTo>
                    <a:pt x="0" y="1237877"/>
                  </a:lnTo>
                  <a:close/>
                </a:path>
              </a:pathLst>
            </a:custGeom>
            <a:solidFill>
              <a:srgbClr val="D4DAE3"/>
            </a:solidFill>
            <a:ln>
              <a:noFill/>
            </a:ln>
          </p:spPr>
          <p:style>
            <a:lnRef idx="2">
              <a:srgbClr val="4276AA">
                <a:shade val="50000"/>
              </a:srgbClr>
            </a:lnRef>
            <a:fillRef idx="1">
              <a:srgbClr val="4276AA"/>
            </a:fillRef>
            <a:effectRef idx="0">
              <a:srgbClr val="4276AA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梯形 2"/>
            <p:cNvSpPr/>
            <p:nvPr>
              <p:custDataLst>
                <p:tags r:id="rId3"/>
              </p:custDataLst>
            </p:nvPr>
          </p:nvSpPr>
          <p:spPr>
            <a:xfrm>
              <a:off x="659996" y="4751508"/>
              <a:ext cx="4728610" cy="1409579"/>
            </a:xfrm>
            <a:custGeom>
              <a:avLst/>
              <a:gdLst>
                <a:gd name="connsiteX0" fmla="*/ 0 w 5347063"/>
                <a:gd name="connsiteY0" fmla="*/ 1341120 h 1341120"/>
                <a:gd name="connsiteX1" fmla="*/ 335280 w 5347063"/>
                <a:gd name="connsiteY1" fmla="*/ 0 h 1341120"/>
                <a:gd name="connsiteX2" fmla="*/ 5011783 w 5347063"/>
                <a:gd name="connsiteY2" fmla="*/ 0 h 1341120"/>
                <a:gd name="connsiteX3" fmla="*/ 5347063 w 5347063"/>
                <a:gd name="connsiteY3" fmla="*/ 1341120 h 1341120"/>
                <a:gd name="connsiteX4" fmla="*/ 0 w 5347063"/>
                <a:gd name="connsiteY4" fmla="*/ 1341120 h 1341120"/>
                <a:gd name="connsiteX0-1" fmla="*/ 0 w 5347063"/>
                <a:gd name="connsiteY0-2" fmla="*/ 1341120 h 1341120"/>
                <a:gd name="connsiteX1-3" fmla="*/ 335280 w 5347063"/>
                <a:gd name="connsiteY1-4" fmla="*/ 0 h 1341120"/>
                <a:gd name="connsiteX2-5" fmla="*/ 4454435 w 5347063"/>
                <a:gd name="connsiteY2-6" fmla="*/ 60960 h 1341120"/>
                <a:gd name="connsiteX3-7" fmla="*/ 5347063 w 5347063"/>
                <a:gd name="connsiteY3-8" fmla="*/ 1341120 h 1341120"/>
                <a:gd name="connsiteX4-9" fmla="*/ 0 w 5347063"/>
                <a:gd name="connsiteY4-10" fmla="*/ 1341120 h 1341120"/>
                <a:gd name="connsiteX0-11" fmla="*/ 0 w 5347063"/>
                <a:gd name="connsiteY0-12" fmla="*/ 1341120 h 1341120"/>
                <a:gd name="connsiteX1-13" fmla="*/ 335280 w 5347063"/>
                <a:gd name="connsiteY1-14" fmla="*/ 0 h 1341120"/>
                <a:gd name="connsiteX2-15" fmla="*/ 4428310 w 5347063"/>
                <a:gd name="connsiteY2-16" fmla="*/ 0 h 1341120"/>
                <a:gd name="connsiteX3-17" fmla="*/ 5347063 w 5347063"/>
                <a:gd name="connsiteY3-18" fmla="*/ 1341120 h 1341120"/>
                <a:gd name="connsiteX4-19" fmla="*/ 0 w 5347063"/>
                <a:gd name="connsiteY4-20" fmla="*/ 1341120 h 1341120"/>
                <a:gd name="connsiteX0-21" fmla="*/ 0 w 5347063"/>
                <a:gd name="connsiteY0-22" fmla="*/ 1341120 h 1341120"/>
                <a:gd name="connsiteX1-23" fmla="*/ 718457 w 5347063"/>
                <a:gd name="connsiteY1-24" fmla="*/ 8709 h 1341120"/>
                <a:gd name="connsiteX2-25" fmla="*/ 4428310 w 5347063"/>
                <a:gd name="connsiteY2-26" fmla="*/ 0 h 1341120"/>
                <a:gd name="connsiteX3-27" fmla="*/ 5347063 w 5347063"/>
                <a:gd name="connsiteY3-28" fmla="*/ 1341120 h 1341120"/>
                <a:gd name="connsiteX4-29" fmla="*/ 0 w 5347063"/>
                <a:gd name="connsiteY4-30" fmla="*/ 1341120 h 1341120"/>
                <a:gd name="connsiteX0-31" fmla="*/ 0 w 5538652"/>
                <a:gd name="connsiteY0-32" fmla="*/ 1332411 h 1341120"/>
                <a:gd name="connsiteX1-33" fmla="*/ 910046 w 5538652"/>
                <a:gd name="connsiteY1-34" fmla="*/ 8709 h 1341120"/>
                <a:gd name="connsiteX2-35" fmla="*/ 4619899 w 5538652"/>
                <a:gd name="connsiteY2-36" fmla="*/ 0 h 1341120"/>
                <a:gd name="connsiteX3-37" fmla="*/ 5538652 w 5538652"/>
                <a:gd name="connsiteY3-38" fmla="*/ 1341120 h 1341120"/>
                <a:gd name="connsiteX4-39" fmla="*/ 0 w 5538652"/>
                <a:gd name="connsiteY4-40" fmla="*/ 1332411 h 1341120"/>
                <a:gd name="connsiteX0-41" fmla="*/ 0 w 5538652"/>
                <a:gd name="connsiteY0-42" fmla="*/ 1332411 h 1341120"/>
                <a:gd name="connsiteX1-43" fmla="*/ 2808514 w 5538652"/>
                <a:gd name="connsiteY1-44" fmla="*/ 1 h 1341120"/>
                <a:gd name="connsiteX2-45" fmla="*/ 4619899 w 5538652"/>
                <a:gd name="connsiteY2-46" fmla="*/ 0 h 1341120"/>
                <a:gd name="connsiteX3-47" fmla="*/ 5538652 w 5538652"/>
                <a:gd name="connsiteY3-48" fmla="*/ 1341120 h 1341120"/>
                <a:gd name="connsiteX4-49" fmla="*/ 0 w 5538652"/>
                <a:gd name="connsiteY4-50" fmla="*/ 1332411 h 1341120"/>
                <a:gd name="connsiteX0-51" fmla="*/ 0 w 3701143"/>
                <a:gd name="connsiteY0-52" fmla="*/ 1271451 h 1341120"/>
                <a:gd name="connsiteX1-53" fmla="*/ 971005 w 3701143"/>
                <a:gd name="connsiteY1-54" fmla="*/ 1 h 1341120"/>
                <a:gd name="connsiteX2-55" fmla="*/ 2782390 w 3701143"/>
                <a:gd name="connsiteY2-56" fmla="*/ 0 h 1341120"/>
                <a:gd name="connsiteX3-57" fmla="*/ 3701143 w 3701143"/>
                <a:gd name="connsiteY3-58" fmla="*/ 1341120 h 1341120"/>
                <a:gd name="connsiteX4-59" fmla="*/ 0 w 3701143"/>
                <a:gd name="connsiteY4-60" fmla="*/ 1271451 h 1341120"/>
                <a:gd name="connsiteX0-61" fmla="*/ 0 w 3709852"/>
                <a:gd name="connsiteY0-62" fmla="*/ 1314994 h 1341120"/>
                <a:gd name="connsiteX1-63" fmla="*/ 979714 w 3709852"/>
                <a:gd name="connsiteY1-64" fmla="*/ 1 h 1341120"/>
                <a:gd name="connsiteX2-65" fmla="*/ 2791099 w 3709852"/>
                <a:gd name="connsiteY2-66" fmla="*/ 0 h 1341120"/>
                <a:gd name="connsiteX3-67" fmla="*/ 3709852 w 3709852"/>
                <a:gd name="connsiteY3-68" fmla="*/ 1341120 h 1341120"/>
                <a:gd name="connsiteX4-69" fmla="*/ 0 w 3709852"/>
                <a:gd name="connsiteY4-70" fmla="*/ 1314994 h 1341120"/>
                <a:gd name="connsiteX0-71" fmla="*/ 0 w 3709852"/>
                <a:gd name="connsiteY0-72" fmla="*/ 1323702 h 1349828"/>
                <a:gd name="connsiteX1-73" fmla="*/ 927462 w 3709852"/>
                <a:gd name="connsiteY1-74" fmla="*/ 0 h 1349828"/>
                <a:gd name="connsiteX2-75" fmla="*/ 2791099 w 3709852"/>
                <a:gd name="connsiteY2-76" fmla="*/ 8708 h 1349828"/>
                <a:gd name="connsiteX3-77" fmla="*/ 3709852 w 3709852"/>
                <a:gd name="connsiteY3-78" fmla="*/ 1349828 h 1349828"/>
                <a:gd name="connsiteX4-79" fmla="*/ 0 w 3709852"/>
                <a:gd name="connsiteY4-80" fmla="*/ 1323702 h 1349828"/>
                <a:gd name="connsiteX0-81" fmla="*/ 0 w 3685055"/>
                <a:gd name="connsiteY0-82" fmla="*/ 1323702 h 1324707"/>
                <a:gd name="connsiteX1-83" fmla="*/ 927462 w 3685055"/>
                <a:gd name="connsiteY1-84" fmla="*/ 0 h 1324707"/>
                <a:gd name="connsiteX2-85" fmla="*/ 2791099 w 3685055"/>
                <a:gd name="connsiteY2-86" fmla="*/ 8708 h 1324707"/>
                <a:gd name="connsiteX3-87" fmla="*/ 3685055 w 3685055"/>
                <a:gd name="connsiteY3-88" fmla="*/ 1324707 h 1324707"/>
                <a:gd name="connsiteX4-89" fmla="*/ 0 w 3685055"/>
                <a:gd name="connsiteY4-90" fmla="*/ 1323702 h 1324707"/>
                <a:gd name="connsiteX0-91" fmla="*/ 0 w 3685055"/>
                <a:gd name="connsiteY0-92" fmla="*/ 1324414 h 1325419"/>
                <a:gd name="connsiteX1-93" fmla="*/ 927462 w 3685055"/>
                <a:gd name="connsiteY1-94" fmla="*/ 712 h 1325419"/>
                <a:gd name="connsiteX2-95" fmla="*/ 2788000 w 3685055"/>
                <a:gd name="connsiteY2-96" fmla="*/ 0 h 1325419"/>
                <a:gd name="connsiteX3-97" fmla="*/ 3685055 w 3685055"/>
                <a:gd name="connsiteY3-98" fmla="*/ 1325419 h 1325419"/>
                <a:gd name="connsiteX4-99" fmla="*/ 0 w 3685055"/>
                <a:gd name="connsiteY4-100" fmla="*/ 1324414 h 1325419"/>
                <a:gd name="connsiteX0-101" fmla="*/ 0 w 3685055"/>
                <a:gd name="connsiteY0-102" fmla="*/ 1339301 h 1340306"/>
                <a:gd name="connsiteX1-103" fmla="*/ 633681 w 3685055"/>
                <a:gd name="connsiteY1-104" fmla="*/ 0 h 1340306"/>
                <a:gd name="connsiteX2-105" fmla="*/ 2788000 w 3685055"/>
                <a:gd name="connsiteY2-106" fmla="*/ 14887 h 1340306"/>
                <a:gd name="connsiteX3-107" fmla="*/ 3685055 w 3685055"/>
                <a:gd name="connsiteY3-108" fmla="*/ 1340306 h 1340306"/>
                <a:gd name="connsiteX4-109" fmla="*/ 0 w 3685055"/>
                <a:gd name="connsiteY4-110" fmla="*/ 1339301 h 1340306"/>
                <a:gd name="connsiteX0-111" fmla="*/ 0 w 3685055"/>
                <a:gd name="connsiteY0-112" fmla="*/ 1339301 h 1340306"/>
                <a:gd name="connsiteX1-113" fmla="*/ 633681 w 3685055"/>
                <a:gd name="connsiteY1-114" fmla="*/ 0 h 1340306"/>
                <a:gd name="connsiteX2-115" fmla="*/ 3071651 w 3685055"/>
                <a:gd name="connsiteY2-116" fmla="*/ 14887 h 1340306"/>
                <a:gd name="connsiteX3-117" fmla="*/ 3685055 w 3685055"/>
                <a:gd name="connsiteY3-118" fmla="*/ 1340306 h 1340306"/>
                <a:gd name="connsiteX4-119" fmla="*/ 0 w 3685055"/>
                <a:gd name="connsiteY4-120" fmla="*/ 1339301 h 1340306"/>
                <a:gd name="connsiteX0-121" fmla="*/ 0 w 3685055"/>
                <a:gd name="connsiteY0-122" fmla="*/ 1324414 h 1325419"/>
                <a:gd name="connsiteX1-123" fmla="*/ 456470 w 3685055"/>
                <a:gd name="connsiteY1-124" fmla="*/ 16311 h 1325419"/>
                <a:gd name="connsiteX2-125" fmla="*/ 3071651 w 3685055"/>
                <a:gd name="connsiteY2-126" fmla="*/ 0 h 1325419"/>
                <a:gd name="connsiteX3-127" fmla="*/ 3685055 w 3685055"/>
                <a:gd name="connsiteY3-128" fmla="*/ 1325419 h 1325419"/>
                <a:gd name="connsiteX4-129" fmla="*/ 0 w 3685055"/>
                <a:gd name="connsiteY4-130" fmla="*/ 1324414 h 1325419"/>
                <a:gd name="connsiteX0-131" fmla="*/ 0 w 3685055"/>
                <a:gd name="connsiteY0-132" fmla="*/ 1308103 h 1309108"/>
                <a:gd name="connsiteX1-133" fmla="*/ 456470 w 3685055"/>
                <a:gd name="connsiteY1-134" fmla="*/ 0 h 1309108"/>
                <a:gd name="connsiteX2-135" fmla="*/ 3211944 w 3685055"/>
                <a:gd name="connsiteY2-136" fmla="*/ 14887 h 1309108"/>
                <a:gd name="connsiteX3-137" fmla="*/ 3685055 w 3685055"/>
                <a:gd name="connsiteY3-138" fmla="*/ 1309108 h 1309108"/>
                <a:gd name="connsiteX4-139" fmla="*/ 0 w 3685055"/>
                <a:gd name="connsiteY4-140" fmla="*/ 1308103 h 1309108"/>
                <a:gd name="connsiteX0-141" fmla="*/ 0 w 3685055"/>
                <a:gd name="connsiteY0-142" fmla="*/ 1324691 h 1325696"/>
                <a:gd name="connsiteX1-143" fmla="*/ 350267 w 3685055"/>
                <a:gd name="connsiteY1-144" fmla="*/ 0 h 1325696"/>
                <a:gd name="connsiteX2-145" fmla="*/ 3211944 w 3685055"/>
                <a:gd name="connsiteY2-146" fmla="*/ 31475 h 1325696"/>
                <a:gd name="connsiteX3-147" fmla="*/ 3685055 w 3685055"/>
                <a:gd name="connsiteY3-148" fmla="*/ 1325696 h 1325696"/>
                <a:gd name="connsiteX4-149" fmla="*/ 0 w 3685055"/>
                <a:gd name="connsiteY4-150" fmla="*/ 1324691 h 1325696"/>
                <a:gd name="connsiteX0-151" fmla="*/ 0 w 3685055"/>
                <a:gd name="connsiteY0-152" fmla="*/ 1324691 h 1325696"/>
                <a:gd name="connsiteX1-153" fmla="*/ 350267 w 3685055"/>
                <a:gd name="connsiteY1-154" fmla="*/ 0 h 1325696"/>
                <a:gd name="connsiteX2-155" fmla="*/ 3347647 w 3685055"/>
                <a:gd name="connsiteY2-156" fmla="*/ 14887 h 1325696"/>
                <a:gd name="connsiteX3-157" fmla="*/ 3685055 w 3685055"/>
                <a:gd name="connsiteY3-158" fmla="*/ 1325696 h 1325696"/>
                <a:gd name="connsiteX4-159" fmla="*/ 0 w 3685055"/>
                <a:gd name="connsiteY4-160" fmla="*/ 1324691 h 1325696"/>
                <a:gd name="connsiteX0-161" fmla="*/ 0 w 3685055"/>
                <a:gd name="connsiteY0-162" fmla="*/ 1326390 h 1327395"/>
                <a:gd name="connsiteX1-163" fmla="*/ 350267 w 3685055"/>
                <a:gd name="connsiteY1-164" fmla="*/ 1699 h 1327395"/>
                <a:gd name="connsiteX2-165" fmla="*/ 3401870 w 3685055"/>
                <a:gd name="connsiteY2-166" fmla="*/ 0 h 1327395"/>
                <a:gd name="connsiteX3-167" fmla="*/ 3685055 w 3685055"/>
                <a:gd name="connsiteY3-168" fmla="*/ 1327395 h 1327395"/>
                <a:gd name="connsiteX4-169" fmla="*/ 0 w 3685055"/>
                <a:gd name="connsiteY4-170" fmla="*/ 1326390 h 1327395"/>
                <a:gd name="connsiteX0-171" fmla="*/ 0 w 3685055"/>
                <a:gd name="connsiteY0-172" fmla="*/ 1326390 h 1327395"/>
                <a:gd name="connsiteX1-173" fmla="*/ 281256 w 3685055"/>
                <a:gd name="connsiteY1-174" fmla="*/ 1699 h 1327395"/>
                <a:gd name="connsiteX2-175" fmla="*/ 3401870 w 3685055"/>
                <a:gd name="connsiteY2-176" fmla="*/ 0 h 1327395"/>
                <a:gd name="connsiteX3-177" fmla="*/ 3685055 w 3685055"/>
                <a:gd name="connsiteY3-178" fmla="*/ 1327395 h 1327395"/>
                <a:gd name="connsiteX4-179" fmla="*/ 0 w 3685055"/>
                <a:gd name="connsiteY4-180" fmla="*/ 1326390 h 1327395"/>
                <a:gd name="connsiteX0-181" fmla="*/ 0 w 3685055"/>
                <a:gd name="connsiteY0-182" fmla="*/ 1326390 h 1327395"/>
                <a:gd name="connsiteX1-183" fmla="*/ 321742 w 3685055"/>
                <a:gd name="connsiteY1-184" fmla="*/ 114399 h 1327395"/>
                <a:gd name="connsiteX2-185" fmla="*/ 3401870 w 3685055"/>
                <a:gd name="connsiteY2-186" fmla="*/ 0 h 1327395"/>
                <a:gd name="connsiteX3-187" fmla="*/ 3685055 w 3685055"/>
                <a:gd name="connsiteY3-188" fmla="*/ 1327395 h 1327395"/>
                <a:gd name="connsiteX4-189" fmla="*/ 0 w 3685055"/>
                <a:gd name="connsiteY4-190" fmla="*/ 1326390 h 1327395"/>
                <a:gd name="connsiteX0-191" fmla="*/ 0 w 3685055"/>
                <a:gd name="connsiteY0-192" fmla="*/ 1326390 h 1327395"/>
                <a:gd name="connsiteX1-193" fmla="*/ 333310 w 3685055"/>
                <a:gd name="connsiteY1-194" fmla="*/ 58049 h 1327395"/>
                <a:gd name="connsiteX2-195" fmla="*/ 3401870 w 3685055"/>
                <a:gd name="connsiteY2-196" fmla="*/ 0 h 1327395"/>
                <a:gd name="connsiteX3-197" fmla="*/ 3685055 w 3685055"/>
                <a:gd name="connsiteY3-198" fmla="*/ 1327395 h 1327395"/>
                <a:gd name="connsiteX4-199" fmla="*/ 0 w 3685055"/>
                <a:gd name="connsiteY4-200" fmla="*/ 1326390 h 1327395"/>
                <a:gd name="connsiteX0-201" fmla="*/ 0 w 3685055"/>
                <a:gd name="connsiteY0-202" fmla="*/ 1270040 h 1271045"/>
                <a:gd name="connsiteX1-203" fmla="*/ 333310 w 3685055"/>
                <a:gd name="connsiteY1-204" fmla="*/ 1699 h 1271045"/>
                <a:gd name="connsiteX2-205" fmla="*/ 3291979 w 3685055"/>
                <a:gd name="connsiteY2-206" fmla="*/ 0 h 1271045"/>
                <a:gd name="connsiteX3-207" fmla="*/ 3685055 w 3685055"/>
                <a:gd name="connsiteY3-208" fmla="*/ 1271045 h 1271045"/>
                <a:gd name="connsiteX4-209" fmla="*/ 0 w 3685055"/>
                <a:gd name="connsiteY4-210" fmla="*/ 1270040 h 1271045"/>
                <a:gd name="connsiteX0-211" fmla="*/ 0 w 3685055"/>
                <a:gd name="connsiteY0-212" fmla="*/ 1270040 h 1271045"/>
                <a:gd name="connsiteX1-213" fmla="*/ 333310 w 3685055"/>
                <a:gd name="connsiteY1-214" fmla="*/ 1699 h 1271045"/>
                <a:gd name="connsiteX2-215" fmla="*/ 3338249 w 3685055"/>
                <a:gd name="connsiteY2-216" fmla="*/ 0 h 1271045"/>
                <a:gd name="connsiteX3-217" fmla="*/ 3685055 w 3685055"/>
                <a:gd name="connsiteY3-218" fmla="*/ 1271045 h 1271045"/>
                <a:gd name="connsiteX4-219" fmla="*/ 0 w 3685055"/>
                <a:gd name="connsiteY4-220" fmla="*/ 1270040 h 1271045"/>
                <a:gd name="connsiteX0-221" fmla="*/ 0 w 3725542"/>
                <a:gd name="connsiteY0-222" fmla="*/ 1292580 h 1292580"/>
                <a:gd name="connsiteX1-223" fmla="*/ 373797 w 3725542"/>
                <a:gd name="connsiteY1-224" fmla="*/ 1699 h 1292580"/>
                <a:gd name="connsiteX2-225" fmla="*/ 3378736 w 3725542"/>
                <a:gd name="connsiteY2-226" fmla="*/ 0 h 1292580"/>
                <a:gd name="connsiteX3-227" fmla="*/ 3725542 w 3725542"/>
                <a:gd name="connsiteY3-228" fmla="*/ 1271045 h 1292580"/>
                <a:gd name="connsiteX4-229" fmla="*/ 0 w 3725542"/>
                <a:gd name="connsiteY4-230" fmla="*/ 1292580 h 1292580"/>
                <a:gd name="connsiteX0-231" fmla="*/ 0 w 3725542"/>
                <a:gd name="connsiteY0-232" fmla="*/ 1292580 h 1292580"/>
                <a:gd name="connsiteX1-233" fmla="*/ 463198 w 3725542"/>
                <a:gd name="connsiteY1-234" fmla="*/ 12969 h 1292580"/>
                <a:gd name="connsiteX2-235" fmla="*/ 3378736 w 3725542"/>
                <a:gd name="connsiteY2-236" fmla="*/ 0 h 1292580"/>
                <a:gd name="connsiteX3-237" fmla="*/ 3725542 w 3725542"/>
                <a:gd name="connsiteY3-238" fmla="*/ 1271045 h 1292580"/>
                <a:gd name="connsiteX4-239" fmla="*/ 0 w 3725542"/>
                <a:gd name="connsiteY4-240" fmla="*/ 1292580 h 1292580"/>
                <a:gd name="connsiteX0-241" fmla="*/ 0 w 3859644"/>
                <a:gd name="connsiteY0-242" fmla="*/ 1292580 h 1292580"/>
                <a:gd name="connsiteX1-243" fmla="*/ 463198 w 3859644"/>
                <a:gd name="connsiteY1-244" fmla="*/ 12969 h 1292580"/>
                <a:gd name="connsiteX2-245" fmla="*/ 3378736 w 3859644"/>
                <a:gd name="connsiteY2-246" fmla="*/ 0 h 1292580"/>
                <a:gd name="connsiteX3-247" fmla="*/ 3859644 w 3859644"/>
                <a:gd name="connsiteY3-248" fmla="*/ 1259775 h 1292580"/>
                <a:gd name="connsiteX4-249" fmla="*/ 0 w 3859644"/>
                <a:gd name="connsiteY4-250" fmla="*/ 1292580 h 1292580"/>
                <a:gd name="connsiteX0-251" fmla="*/ 0 w 3874545"/>
                <a:gd name="connsiteY0-252" fmla="*/ 1281310 h 1281310"/>
                <a:gd name="connsiteX1-253" fmla="*/ 478099 w 3874545"/>
                <a:gd name="connsiteY1-254" fmla="*/ 12969 h 1281310"/>
                <a:gd name="connsiteX2-255" fmla="*/ 3393637 w 3874545"/>
                <a:gd name="connsiteY2-256" fmla="*/ 0 h 1281310"/>
                <a:gd name="connsiteX3-257" fmla="*/ 3874545 w 3874545"/>
                <a:gd name="connsiteY3-258" fmla="*/ 1259775 h 1281310"/>
                <a:gd name="connsiteX4-259" fmla="*/ 0 w 3874545"/>
                <a:gd name="connsiteY4-260" fmla="*/ 1281310 h 1281310"/>
                <a:gd name="connsiteX0-261" fmla="*/ 0 w 3874545"/>
                <a:gd name="connsiteY0-262" fmla="*/ 1268341 h 1268341"/>
                <a:gd name="connsiteX1-263" fmla="*/ 478099 w 3874545"/>
                <a:gd name="connsiteY1-264" fmla="*/ 0 h 1268341"/>
                <a:gd name="connsiteX2-265" fmla="*/ 3293881 w 3874545"/>
                <a:gd name="connsiteY2-266" fmla="*/ 20841 h 1268341"/>
                <a:gd name="connsiteX3-267" fmla="*/ 3874545 w 3874545"/>
                <a:gd name="connsiteY3-268" fmla="*/ 1246806 h 1268341"/>
                <a:gd name="connsiteX4-269" fmla="*/ 0 w 3874545"/>
                <a:gd name="connsiteY4-270" fmla="*/ 1268341 h 1268341"/>
                <a:gd name="connsiteX0-271" fmla="*/ 0 w 3874545"/>
                <a:gd name="connsiteY0-272" fmla="*/ 1257071 h 1257071"/>
                <a:gd name="connsiteX1-273" fmla="*/ 637709 w 3874545"/>
                <a:gd name="connsiteY1-274" fmla="*/ 0 h 1257071"/>
                <a:gd name="connsiteX2-275" fmla="*/ 3293881 w 3874545"/>
                <a:gd name="connsiteY2-276" fmla="*/ 9571 h 1257071"/>
                <a:gd name="connsiteX3-277" fmla="*/ 3874545 w 3874545"/>
                <a:gd name="connsiteY3-278" fmla="*/ 1235536 h 1257071"/>
                <a:gd name="connsiteX4-279" fmla="*/ 0 w 3874545"/>
                <a:gd name="connsiteY4-280" fmla="*/ 1257071 h 1257071"/>
                <a:gd name="connsiteX0-281" fmla="*/ 0 w 3874545"/>
                <a:gd name="connsiteY0-282" fmla="*/ 1270039 h 1270039"/>
                <a:gd name="connsiteX1-283" fmla="*/ 637709 w 3874545"/>
                <a:gd name="connsiteY1-284" fmla="*/ 12968 h 1270039"/>
                <a:gd name="connsiteX2-285" fmla="*/ 3263955 w 3874545"/>
                <a:gd name="connsiteY2-286" fmla="*/ 0 h 1270039"/>
                <a:gd name="connsiteX3-287" fmla="*/ 3874545 w 3874545"/>
                <a:gd name="connsiteY3-288" fmla="*/ 1248504 h 1270039"/>
                <a:gd name="connsiteX4-289" fmla="*/ 0 w 3874545"/>
                <a:gd name="connsiteY4-290" fmla="*/ 1270039 h 1270039"/>
                <a:gd name="connsiteX0-291" fmla="*/ 0 w 3890849"/>
                <a:gd name="connsiteY0-292" fmla="*/ 1270039 h 1270039"/>
                <a:gd name="connsiteX1-293" fmla="*/ 637709 w 3890849"/>
                <a:gd name="connsiteY1-294" fmla="*/ 12968 h 1270039"/>
                <a:gd name="connsiteX2-295" fmla="*/ 3263955 w 3890849"/>
                <a:gd name="connsiteY2-296" fmla="*/ 0 h 1270039"/>
                <a:gd name="connsiteX3-297" fmla="*/ 3890849 w 3890849"/>
                <a:gd name="connsiteY3-298" fmla="*/ 1248504 h 1270039"/>
                <a:gd name="connsiteX4-299" fmla="*/ 0 w 3890849"/>
                <a:gd name="connsiteY4-300" fmla="*/ 1270039 h 12700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890849" h="1270039">
                  <a:moveTo>
                    <a:pt x="0" y="1270039"/>
                  </a:moveTo>
                  <a:lnTo>
                    <a:pt x="637709" y="12968"/>
                  </a:lnTo>
                  <a:lnTo>
                    <a:pt x="3263955" y="0"/>
                  </a:lnTo>
                  <a:lnTo>
                    <a:pt x="3890849" y="1248504"/>
                  </a:lnTo>
                  <a:lnTo>
                    <a:pt x="0" y="1270039"/>
                  </a:lnTo>
                  <a:close/>
                </a:path>
              </a:pathLst>
            </a:custGeom>
            <a:solidFill>
              <a:srgbClr val="1E416C"/>
            </a:solidFill>
            <a:ln>
              <a:noFill/>
            </a:ln>
          </p:spPr>
          <p:style>
            <a:lnRef idx="2">
              <a:srgbClr val="4276AA">
                <a:shade val="50000"/>
              </a:srgbClr>
            </a:lnRef>
            <a:fillRef idx="1">
              <a:srgbClr val="4276AA"/>
            </a:fillRef>
            <a:effectRef idx="0">
              <a:srgbClr val="4276AA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梯形 2"/>
            <p:cNvSpPr/>
            <p:nvPr>
              <p:custDataLst>
                <p:tags r:id="rId4"/>
              </p:custDataLst>
            </p:nvPr>
          </p:nvSpPr>
          <p:spPr>
            <a:xfrm>
              <a:off x="1473916" y="3327199"/>
              <a:ext cx="3135888" cy="1390696"/>
            </a:xfrm>
            <a:custGeom>
              <a:avLst/>
              <a:gdLst>
                <a:gd name="connsiteX0" fmla="*/ 0 w 5347063"/>
                <a:gd name="connsiteY0" fmla="*/ 1341120 h 1341120"/>
                <a:gd name="connsiteX1" fmla="*/ 335280 w 5347063"/>
                <a:gd name="connsiteY1" fmla="*/ 0 h 1341120"/>
                <a:gd name="connsiteX2" fmla="*/ 5011783 w 5347063"/>
                <a:gd name="connsiteY2" fmla="*/ 0 h 1341120"/>
                <a:gd name="connsiteX3" fmla="*/ 5347063 w 5347063"/>
                <a:gd name="connsiteY3" fmla="*/ 1341120 h 1341120"/>
                <a:gd name="connsiteX4" fmla="*/ 0 w 5347063"/>
                <a:gd name="connsiteY4" fmla="*/ 1341120 h 1341120"/>
                <a:gd name="connsiteX0-1" fmla="*/ 0 w 5347063"/>
                <a:gd name="connsiteY0-2" fmla="*/ 1341120 h 1341120"/>
                <a:gd name="connsiteX1-3" fmla="*/ 335280 w 5347063"/>
                <a:gd name="connsiteY1-4" fmla="*/ 0 h 1341120"/>
                <a:gd name="connsiteX2-5" fmla="*/ 4454435 w 5347063"/>
                <a:gd name="connsiteY2-6" fmla="*/ 60960 h 1341120"/>
                <a:gd name="connsiteX3-7" fmla="*/ 5347063 w 5347063"/>
                <a:gd name="connsiteY3-8" fmla="*/ 1341120 h 1341120"/>
                <a:gd name="connsiteX4-9" fmla="*/ 0 w 5347063"/>
                <a:gd name="connsiteY4-10" fmla="*/ 1341120 h 1341120"/>
                <a:gd name="connsiteX0-11" fmla="*/ 0 w 5347063"/>
                <a:gd name="connsiteY0-12" fmla="*/ 1341120 h 1341120"/>
                <a:gd name="connsiteX1-13" fmla="*/ 335280 w 5347063"/>
                <a:gd name="connsiteY1-14" fmla="*/ 0 h 1341120"/>
                <a:gd name="connsiteX2-15" fmla="*/ 4428310 w 5347063"/>
                <a:gd name="connsiteY2-16" fmla="*/ 0 h 1341120"/>
                <a:gd name="connsiteX3-17" fmla="*/ 5347063 w 5347063"/>
                <a:gd name="connsiteY3-18" fmla="*/ 1341120 h 1341120"/>
                <a:gd name="connsiteX4-19" fmla="*/ 0 w 5347063"/>
                <a:gd name="connsiteY4-20" fmla="*/ 1341120 h 1341120"/>
                <a:gd name="connsiteX0-21" fmla="*/ 0 w 5347063"/>
                <a:gd name="connsiteY0-22" fmla="*/ 1341120 h 1341120"/>
                <a:gd name="connsiteX1-23" fmla="*/ 718457 w 5347063"/>
                <a:gd name="connsiteY1-24" fmla="*/ 8709 h 1341120"/>
                <a:gd name="connsiteX2-25" fmla="*/ 4428310 w 5347063"/>
                <a:gd name="connsiteY2-26" fmla="*/ 0 h 1341120"/>
                <a:gd name="connsiteX3-27" fmla="*/ 5347063 w 5347063"/>
                <a:gd name="connsiteY3-28" fmla="*/ 1341120 h 1341120"/>
                <a:gd name="connsiteX4-29" fmla="*/ 0 w 5347063"/>
                <a:gd name="connsiteY4-30" fmla="*/ 1341120 h 1341120"/>
                <a:gd name="connsiteX0-31" fmla="*/ 0 w 5538652"/>
                <a:gd name="connsiteY0-32" fmla="*/ 1332411 h 1341120"/>
                <a:gd name="connsiteX1-33" fmla="*/ 910046 w 5538652"/>
                <a:gd name="connsiteY1-34" fmla="*/ 8709 h 1341120"/>
                <a:gd name="connsiteX2-35" fmla="*/ 4619899 w 5538652"/>
                <a:gd name="connsiteY2-36" fmla="*/ 0 h 1341120"/>
                <a:gd name="connsiteX3-37" fmla="*/ 5538652 w 5538652"/>
                <a:gd name="connsiteY3-38" fmla="*/ 1341120 h 1341120"/>
                <a:gd name="connsiteX4-39" fmla="*/ 0 w 5538652"/>
                <a:gd name="connsiteY4-40" fmla="*/ 1332411 h 1341120"/>
                <a:gd name="connsiteX0-41" fmla="*/ 0 w 5538652"/>
                <a:gd name="connsiteY0-42" fmla="*/ 1332411 h 1341120"/>
                <a:gd name="connsiteX1-43" fmla="*/ 2808514 w 5538652"/>
                <a:gd name="connsiteY1-44" fmla="*/ 1 h 1341120"/>
                <a:gd name="connsiteX2-45" fmla="*/ 4619899 w 5538652"/>
                <a:gd name="connsiteY2-46" fmla="*/ 0 h 1341120"/>
                <a:gd name="connsiteX3-47" fmla="*/ 5538652 w 5538652"/>
                <a:gd name="connsiteY3-48" fmla="*/ 1341120 h 1341120"/>
                <a:gd name="connsiteX4-49" fmla="*/ 0 w 5538652"/>
                <a:gd name="connsiteY4-50" fmla="*/ 1332411 h 1341120"/>
                <a:gd name="connsiteX0-51" fmla="*/ 0 w 3701143"/>
                <a:gd name="connsiteY0-52" fmla="*/ 1271451 h 1341120"/>
                <a:gd name="connsiteX1-53" fmla="*/ 971005 w 3701143"/>
                <a:gd name="connsiteY1-54" fmla="*/ 1 h 1341120"/>
                <a:gd name="connsiteX2-55" fmla="*/ 2782390 w 3701143"/>
                <a:gd name="connsiteY2-56" fmla="*/ 0 h 1341120"/>
                <a:gd name="connsiteX3-57" fmla="*/ 3701143 w 3701143"/>
                <a:gd name="connsiteY3-58" fmla="*/ 1341120 h 1341120"/>
                <a:gd name="connsiteX4-59" fmla="*/ 0 w 3701143"/>
                <a:gd name="connsiteY4-60" fmla="*/ 1271451 h 1341120"/>
                <a:gd name="connsiteX0-61" fmla="*/ 0 w 3709852"/>
                <a:gd name="connsiteY0-62" fmla="*/ 1314994 h 1341120"/>
                <a:gd name="connsiteX1-63" fmla="*/ 979714 w 3709852"/>
                <a:gd name="connsiteY1-64" fmla="*/ 1 h 1341120"/>
                <a:gd name="connsiteX2-65" fmla="*/ 2791099 w 3709852"/>
                <a:gd name="connsiteY2-66" fmla="*/ 0 h 1341120"/>
                <a:gd name="connsiteX3-67" fmla="*/ 3709852 w 3709852"/>
                <a:gd name="connsiteY3-68" fmla="*/ 1341120 h 1341120"/>
                <a:gd name="connsiteX4-69" fmla="*/ 0 w 3709852"/>
                <a:gd name="connsiteY4-70" fmla="*/ 1314994 h 1341120"/>
                <a:gd name="connsiteX0-71" fmla="*/ 0 w 3709852"/>
                <a:gd name="connsiteY0-72" fmla="*/ 1323702 h 1349828"/>
                <a:gd name="connsiteX1-73" fmla="*/ 927462 w 3709852"/>
                <a:gd name="connsiteY1-74" fmla="*/ 0 h 1349828"/>
                <a:gd name="connsiteX2-75" fmla="*/ 2791099 w 3709852"/>
                <a:gd name="connsiteY2-76" fmla="*/ 8708 h 1349828"/>
                <a:gd name="connsiteX3-77" fmla="*/ 3709852 w 3709852"/>
                <a:gd name="connsiteY3-78" fmla="*/ 1349828 h 1349828"/>
                <a:gd name="connsiteX4-79" fmla="*/ 0 w 3709852"/>
                <a:gd name="connsiteY4-80" fmla="*/ 1323702 h 1349828"/>
                <a:gd name="connsiteX0-81" fmla="*/ 0 w 3685055"/>
                <a:gd name="connsiteY0-82" fmla="*/ 1323702 h 1324707"/>
                <a:gd name="connsiteX1-83" fmla="*/ 927462 w 3685055"/>
                <a:gd name="connsiteY1-84" fmla="*/ 0 h 1324707"/>
                <a:gd name="connsiteX2-85" fmla="*/ 2791099 w 3685055"/>
                <a:gd name="connsiteY2-86" fmla="*/ 8708 h 1324707"/>
                <a:gd name="connsiteX3-87" fmla="*/ 3685055 w 3685055"/>
                <a:gd name="connsiteY3-88" fmla="*/ 1324707 h 1324707"/>
                <a:gd name="connsiteX4-89" fmla="*/ 0 w 3685055"/>
                <a:gd name="connsiteY4-90" fmla="*/ 1323702 h 1324707"/>
                <a:gd name="connsiteX0-91" fmla="*/ 0 w 3685055"/>
                <a:gd name="connsiteY0-92" fmla="*/ 1324414 h 1325419"/>
                <a:gd name="connsiteX1-93" fmla="*/ 927462 w 3685055"/>
                <a:gd name="connsiteY1-94" fmla="*/ 712 h 1325419"/>
                <a:gd name="connsiteX2-95" fmla="*/ 2788000 w 3685055"/>
                <a:gd name="connsiteY2-96" fmla="*/ 0 h 1325419"/>
                <a:gd name="connsiteX3-97" fmla="*/ 3685055 w 3685055"/>
                <a:gd name="connsiteY3-98" fmla="*/ 1325419 h 1325419"/>
                <a:gd name="connsiteX4-99" fmla="*/ 0 w 3685055"/>
                <a:gd name="connsiteY4-100" fmla="*/ 1324414 h 1325419"/>
                <a:gd name="connsiteX0-101" fmla="*/ 0 w 3685055"/>
                <a:gd name="connsiteY0-102" fmla="*/ 1339301 h 1340306"/>
                <a:gd name="connsiteX1-103" fmla="*/ 633681 w 3685055"/>
                <a:gd name="connsiteY1-104" fmla="*/ 0 h 1340306"/>
                <a:gd name="connsiteX2-105" fmla="*/ 2788000 w 3685055"/>
                <a:gd name="connsiteY2-106" fmla="*/ 14887 h 1340306"/>
                <a:gd name="connsiteX3-107" fmla="*/ 3685055 w 3685055"/>
                <a:gd name="connsiteY3-108" fmla="*/ 1340306 h 1340306"/>
                <a:gd name="connsiteX4-109" fmla="*/ 0 w 3685055"/>
                <a:gd name="connsiteY4-110" fmla="*/ 1339301 h 1340306"/>
                <a:gd name="connsiteX0-111" fmla="*/ 0 w 3685055"/>
                <a:gd name="connsiteY0-112" fmla="*/ 1339301 h 1340306"/>
                <a:gd name="connsiteX1-113" fmla="*/ 633681 w 3685055"/>
                <a:gd name="connsiteY1-114" fmla="*/ 0 h 1340306"/>
                <a:gd name="connsiteX2-115" fmla="*/ 3071651 w 3685055"/>
                <a:gd name="connsiteY2-116" fmla="*/ 14887 h 1340306"/>
                <a:gd name="connsiteX3-117" fmla="*/ 3685055 w 3685055"/>
                <a:gd name="connsiteY3-118" fmla="*/ 1340306 h 1340306"/>
                <a:gd name="connsiteX4-119" fmla="*/ 0 w 3685055"/>
                <a:gd name="connsiteY4-120" fmla="*/ 1339301 h 1340306"/>
                <a:gd name="connsiteX0-121" fmla="*/ 0 w 3685055"/>
                <a:gd name="connsiteY0-122" fmla="*/ 1324414 h 1325419"/>
                <a:gd name="connsiteX1-123" fmla="*/ 456470 w 3685055"/>
                <a:gd name="connsiteY1-124" fmla="*/ 16311 h 1325419"/>
                <a:gd name="connsiteX2-125" fmla="*/ 3071651 w 3685055"/>
                <a:gd name="connsiteY2-126" fmla="*/ 0 h 1325419"/>
                <a:gd name="connsiteX3-127" fmla="*/ 3685055 w 3685055"/>
                <a:gd name="connsiteY3-128" fmla="*/ 1325419 h 1325419"/>
                <a:gd name="connsiteX4-129" fmla="*/ 0 w 3685055"/>
                <a:gd name="connsiteY4-130" fmla="*/ 1324414 h 1325419"/>
                <a:gd name="connsiteX0-131" fmla="*/ 0 w 3685055"/>
                <a:gd name="connsiteY0-132" fmla="*/ 1308103 h 1309108"/>
                <a:gd name="connsiteX1-133" fmla="*/ 456470 w 3685055"/>
                <a:gd name="connsiteY1-134" fmla="*/ 0 h 1309108"/>
                <a:gd name="connsiteX2-135" fmla="*/ 3211944 w 3685055"/>
                <a:gd name="connsiteY2-136" fmla="*/ 14887 h 1309108"/>
                <a:gd name="connsiteX3-137" fmla="*/ 3685055 w 3685055"/>
                <a:gd name="connsiteY3-138" fmla="*/ 1309108 h 1309108"/>
                <a:gd name="connsiteX4-139" fmla="*/ 0 w 3685055"/>
                <a:gd name="connsiteY4-140" fmla="*/ 1308103 h 1309108"/>
                <a:gd name="connsiteX0-141" fmla="*/ 0 w 3685055"/>
                <a:gd name="connsiteY0-142" fmla="*/ 1324691 h 1325696"/>
                <a:gd name="connsiteX1-143" fmla="*/ 350267 w 3685055"/>
                <a:gd name="connsiteY1-144" fmla="*/ 0 h 1325696"/>
                <a:gd name="connsiteX2-145" fmla="*/ 3211944 w 3685055"/>
                <a:gd name="connsiteY2-146" fmla="*/ 31475 h 1325696"/>
                <a:gd name="connsiteX3-147" fmla="*/ 3685055 w 3685055"/>
                <a:gd name="connsiteY3-148" fmla="*/ 1325696 h 1325696"/>
                <a:gd name="connsiteX4-149" fmla="*/ 0 w 3685055"/>
                <a:gd name="connsiteY4-150" fmla="*/ 1324691 h 1325696"/>
                <a:gd name="connsiteX0-151" fmla="*/ 0 w 3685055"/>
                <a:gd name="connsiteY0-152" fmla="*/ 1324691 h 1325696"/>
                <a:gd name="connsiteX1-153" fmla="*/ 350267 w 3685055"/>
                <a:gd name="connsiteY1-154" fmla="*/ 0 h 1325696"/>
                <a:gd name="connsiteX2-155" fmla="*/ 3347647 w 3685055"/>
                <a:gd name="connsiteY2-156" fmla="*/ 14887 h 1325696"/>
                <a:gd name="connsiteX3-157" fmla="*/ 3685055 w 3685055"/>
                <a:gd name="connsiteY3-158" fmla="*/ 1325696 h 1325696"/>
                <a:gd name="connsiteX4-159" fmla="*/ 0 w 3685055"/>
                <a:gd name="connsiteY4-160" fmla="*/ 1324691 h 1325696"/>
                <a:gd name="connsiteX0-161" fmla="*/ 0 w 3685055"/>
                <a:gd name="connsiteY0-162" fmla="*/ 1326390 h 1327395"/>
                <a:gd name="connsiteX1-163" fmla="*/ 350267 w 3685055"/>
                <a:gd name="connsiteY1-164" fmla="*/ 1699 h 1327395"/>
                <a:gd name="connsiteX2-165" fmla="*/ 3401870 w 3685055"/>
                <a:gd name="connsiteY2-166" fmla="*/ 0 h 1327395"/>
                <a:gd name="connsiteX3-167" fmla="*/ 3685055 w 3685055"/>
                <a:gd name="connsiteY3-168" fmla="*/ 1327395 h 1327395"/>
                <a:gd name="connsiteX4-169" fmla="*/ 0 w 3685055"/>
                <a:gd name="connsiteY4-170" fmla="*/ 1326390 h 1327395"/>
                <a:gd name="connsiteX0-171" fmla="*/ 0 w 3685055"/>
                <a:gd name="connsiteY0-172" fmla="*/ 1326390 h 1327395"/>
                <a:gd name="connsiteX1-173" fmla="*/ 281256 w 3685055"/>
                <a:gd name="connsiteY1-174" fmla="*/ 1699 h 1327395"/>
                <a:gd name="connsiteX2-175" fmla="*/ 3401870 w 3685055"/>
                <a:gd name="connsiteY2-176" fmla="*/ 0 h 1327395"/>
                <a:gd name="connsiteX3-177" fmla="*/ 3685055 w 3685055"/>
                <a:gd name="connsiteY3-178" fmla="*/ 1327395 h 1327395"/>
                <a:gd name="connsiteX4-179" fmla="*/ 0 w 3685055"/>
                <a:gd name="connsiteY4-180" fmla="*/ 1326390 h 1327395"/>
                <a:gd name="connsiteX0-181" fmla="*/ 0 w 3685055"/>
                <a:gd name="connsiteY0-182" fmla="*/ 1326390 h 1327395"/>
                <a:gd name="connsiteX1-183" fmla="*/ 321742 w 3685055"/>
                <a:gd name="connsiteY1-184" fmla="*/ 114399 h 1327395"/>
                <a:gd name="connsiteX2-185" fmla="*/ 3401870 w 3685055"/>
                <a:gd name="connsiteY2-186" fmla="*/ 0 h 1327395"/>
                <a:gd name="connsiteX3-187" fmla="*/ 3685055 w 3685055"/>
                <a:gd name="connsiteY3-188" fmla="*/ 1327395 h 1327395"/>
                <a:gd name="connsiteX4-189" fmla="*/ 0 w 3685055"/>
                <a:gd name="connsiteY4-190" fmla="*/ 1326390 h 1327395"/>
                <a:gd name="connsiteX0-191" fmla="*/ 0 w 3685055"/>
                <a:gd name="connsiteY0-192" fmla="*/ 1326390 h 1327395"/>
                <a:gd name="connsiteX1-193" fmla="*/ 333310 w 3685055"/>
                <a:gd name="connsiteY1-194" fmla="*/ 58049 h 1327395"/>
                <a:gd name="connsiteX2-195" fmla="*/ 3401870 w 3685055"/>
                <a:gd name="connsiteY2-196" fmla="*/ 0 h 1327395"/>
                <a:gd name="connsiteX3-197" fmla="*/ 3685055 w 3685055"/>
                <a:gd name="connsiteY3-198" fmla="*/ 1327395 h 1327395"/>
                <a:gd name="connsiteX4-199" fmla="*/ 0 w 3685055"/>
                <a:gd name="connsiteY4-200" fmla="*/ 1326390 h 1327395"/>
                <a:gd name="connsiteX0-201" fmla="*/ 0 w 3685055"/>
                <a:gd name="connsiteY0-202" fmla="*/ 1270040 h 1271045"/>
                <a:gd name="connsiteX1-203" fmla="*/ 333310 w 3685055"/>
                <a:gd name="connsiteY1-204" fmla="*/ 1699 h 1271045"/>
                <a:gd name="connsiteX2-205" fmla="*/ 3291979 w 3685055"/>
                <a:gd name="connsiteY2-206" fmla="*/ 0 h 1271045"/>
                <a:gd name="connsiteX3-207" fmla="*/ 3685055 w 3685055"/>
                <a:gd name="connsiteY3-208" fmla="*/ 1271045 h 1271045"/>
                <a:gd name="connsiteX4-209" fmla="*/ 0 w 3685055"/>
                <a:gd name="connsiteY4-210" fmla="*/ 1270040 h 1271045"/>
                <a:gd name="connsiteX0-211" fmla="*/ 0 w 3685055"/>
                <a:gd name="connsiteY0-212" fmla="*/ 1270040 h 1271045"/>
                <a:gd name="connsiteX1-213" fmla="*/ 333310 w 3685055"/>
                <a:gd name="connsiteY1-214" fmla="*/ 1699 h 1271045"/>
                <a:gd name="connsiteX2-215" fmla="*/ 3338249 w 3685055"/>
                <a:gd name="connsiteY2-216" fmla="*/ 0 h 1271045"/>
                <a:gd name="connsiteX3-217" fmla="*/ 3685055 w 3685055"/>
                <a:gd name="connsiteY3-218" fmla="*/ 1271045 h 1271045"/>
                <a:gd name="connsiteX4-219" fmla="*/ 0 w 3685055"/>
                <a:gd name="connsiteY4-220" fmla="*/ 1270040 h 1271045"/>
                <a:gd name="connsiteX0-221" fmla="*/ 0 w 3725542"/>
                <a:gd name="connsiteY0-222" fmla="*/ 1292580 h 1292580"/>
                <a:gd name="connsiteX1-223" fmla="*/ 373797 w 3725542"/>
                <a:gd name="connsiteY1-224" fmla="*/ 1699 h 1292580"/>
                <a:gd name="connsiteX2-225" fmla="*/ 3378736 w 3725542"/>
                <a:gd name="connsiteY2-226" fmla="*/ 0 h 1292580"/>
                <a:gd name="connsiteX3-227" fmla="*/ 3725542 w 3725542"/>
                <a:gd name="connsiteY3-228" fmla="*/ 1271045 h 1292580"/>
                <a:gd name="connsiteX4-229" fmla="*/ 0 w 3725542"/>
                <a:gd name="connsiteY4-230" fmla="*/ 1292580 h 1292580"/>
                <a:gd name="connsiteX0-231" fmla="*/ 0 w 3725542"/>
                <a:gd name="connsiteY0-232" fmla="*/ 1292580 h 1292580"/>
                <a:gd name="connsiteX1-233" fmla="*/ 463198 w 3725542"/>
                <a:gd name="connsiteY1-234" fmla="*/ 12969 h 1292580"/>
                <a:gd name="connsiteX2-235" fmla="*/ 3378736 w 3725542"/>
                <a:gd name="connsiteY2-236" fmla="*/ 0 h 1292580"/>
                <a:gd name="connsiteX3-237" fmla="*/ 3725542 w 3725542"/>
                <a:gd name="connsiteY3-238" fmla="*/ 1271045 h 1292580"/>
                <a:gd name="connsiteX4-239" fmla="*/ 0 w 3725542"/>
                <a:gd name="connsiteY4-240" fmla="*/ 1292580 h 1292580"/>
                <a:gd name="connsiteX0-241" fmla="*/ 0 w 3859644"/>
                <a:gd name="connsiteY0-242" fmla="*/ 1292580 h 1292580"/>
                <a:gd name="connsiteX1-243" fmla="*/ 463198 w 3859644"/>
                <a:gd name="connsiteY1-244" fmla="*/ 12969 h 1292580"/>
                <a:gd name="connsiteX2-245" fmla="*/ 3378736 w 3859644"/>
                <a:gd name="connsiteY2-246" fmla="*/ 0 h 1292580"/>
                <a:gd name="connsiteX3-247" fmla="*/ 3859644 w 3859644"/>
                <a:gd name="connsiteY3-248" fmla="*/ 1259775 h 1292580"/>
                <a:gd name="connsiteX4-249" fmla="*/ 0 w 3859644"/>
                <a:gd name="connsiteY4-250" fmla="*/ 1292580 h 1292580"/>
                <a:gd name="connsiteX0-251" fmla="*/ 0 w 3874545"/>
                <a:gd name="connsiteY0-252" fmla="*/ 1281310 h 1281310"/>
                <a:gd name="connsiteX1-253" fmla="*/ 478099 w 3874545"/>
                <a:gd name="connsiteY1-254" fmla="*/ 12969 h 1281310"/>
                <a:gd name="connsiteX2-255" fmla="*/ 3393637 w 3874545"/>
                <a:gd name="connsiteY2-256" fmla="*/ 0 h 1281310"/>
                <a:gd name="connsiteX3-257" fmla="*/ 3874545 w 3874545"/>
                <a:gd name="connsiteY3-258" fmla="*/ 1259775 h 1281310"/>
                <a:gd name="connsiteX4-259" fmla="*/ 0 w 3874545"/>
                <a:gd name="connsiteY4-260" fmla="*/ 1281310 h 1281310"/>
                <a:gd name="connsiteX0-261" fmla="*/ 0 w 3874545"/>
                <a:gd name="connsiteY0-262" fmla="*/ 1268341 h 1268341"/>
                <a:gd name="connsiteX1-263" fmla="*/ 478099 w 3874545"/>
                <a:gd name="connsiteY1-264" fmla="*/ 0 h 1268341"/>
                <a:gd name="connsiteX2-265" fmla="*/ 3293881 w 3874545"/>
                <a:gd name="connsiteY2-266" fmla="*/ 20841 h 1268341"/>
                <a:gd name="connsiteX3-267" fmla="*/ 3874545 w 3874545"/>
                <a:gd name="connsiteY3-268" fmla="*/ 1246806 h 1268341"/>
                <a:gd name="connsiteX4-269" fmla="*/ 0 w 3874545"/>
                <a:gd name="connsiteY4-270" fmla="*/ 1268341 h 1268341"/>
                <a:gd name="connsiteX0-271" fmla="*/ 0 w 3874545"/>
                <a:gd name="connsiteY0-272" fmla="*/ 1257071 h 1257071"/>
                <a:gd name="connsiteX1-273" fmla="*/ 637709 w 3874545"/>
                <a:gd name="connsiteY1-274" fmla="*/ 0 h 1257071"/>
                <a:gd name="connsiteX2-275" fmla="*/ 3293881 w 3874545"/>
                <a:gd name="connsiteY2-276" fmla="*/ 9571 h 1257071"/>
                <a:gd name="connsiteX3-277" fmla="*/ 3874545 w 3874545"/>
                <a:gd name="connsiteY3-278" fmla="*/ 1235536 h 1257071"/>
                <a:gd name="connsiteX4-279" fmla="*/ 0 w 3874545"/>
                <a:gd name="connsiteY4-280" fmla="*/ 1257071 h 1257071"/>
                <a:gd name="connsiteX0-281" fmla="*/ 0 w 3874545"/>
                <a:gd name="connsiteY0-282" fmla="*/ 1270039 h 1270039"/>
                <a:gd name="connsiteX1-283" fmla="*/ 637709 w 3874545"/>
                <a:gd name="connsiteY1-284" fmla="*/ 12968 h 1270039"/>
                <a:gd name="connsiteX2-285" fmla="*/ 3263955 w 3874545"/>
                <a:gd name="connsiteY2-286" fmla="*/ 0 h 1270039"/>
                <a:gd name="connsiteX3-287" fmla="*/ 3874545 w 3874545"/>
                <a:gd name="connsiteY3-288" fmla="*/ 1248504 h 1270039"/>
                <a:gd name="connsiteX4-289" fmla="*/ 0 w 3874545"/>
                <a:gd name="connsiteY4-290" fmla="*/ 1270039 h 1270039"/>
                <a:gd name="connsiteX0-291" fmla="*/ 0 w 3874545"/>
                <a:gd name="connsiteY0-292" fmla="*/ 1257071 h 1257071"/>
                <a:gd name="connsiteX1-293" fmla="*/ 637709 w 3874545"/>
                <a:gd name="connsiteY1-294" fmla="*/ 0 h 1257071"/>
                <a:gd name="connsiteX2-295" fmla="*/ 2958153 w 3874545"/>
                <a:gd name="connsiteY2-296" fmla="*/ 32112 h 1257071"/>
                <a:gd name="connsiteX3-297" fmla="*/ 3874545 w 3874545"/>
                <a:gd name="connsiteY3-298" fmla="*/ 1235536 h 1257071"/>
                <a:gd name="connsiteX4-299" fmla="*/ 0 w 3874545"/>
                <a:gd name="connsiteY4-300" fmla="*/ 1257071 h 1257071"/>
                <a:gd name="connsiteX0-301" fmla="*/ 0 w 3874545"/>
                <a:gd name="connsiteY0-302" fmla="*/ 1257071 h 1257071"/>
                <a:gd name="connsiteX1-303" fmla="*/ 637709 w 3874545"/>
                <a:gd name="connsiteY1-304" fmla="*/ 0 h 1257071"/>
                <a:gd name="connsiteX2-305" fmla="*/ 2927571 w 3874545"/>
                <a:gd name="connsiteY2-306" fmla="*/ 9573 h 1257071"/>
                <a:gd name="connsiteX3-307" fmla="*/ 3874545 w 3874545"/>
                <a:gd name="connsiteY3-308" fmla="*/ 1235536 h 1257071"/>
                <a:gd name="connsiteX4-309" fmla="*/ 0 w 3874545"/>
                <a:gd name="connsiteY4-310" fmla="*/ 1257071 h 1257071"/>
                <a:gd name="connsiteX0-311" fmla="*/ 0 w 3874545"/>
                <a:gd name="connsiteY0-312" fmla="*/ 1247498 h 1247498"/>
                <a:gd name="connsiteX1-313" fmla="*/ 943511 w 3874545"/>
                <a:gd name="connsiteY1-314" fmla="*/ 1697 h 1247498"/>
                <a:gd name="connsiteX2-315" fmla="*/ 2927571 w 3874545"/>
                <a:gd name="connsiteY2-316" fmla="*/ 0 h 1247498"/>
                <a:gd name="connsiteX3-317" fmla="*/ 3874545 w 3874545"/>
                <a:gd name="connsiteY3-318" fmla="*/ 1225963 h 1247498"/>
                <a:gd name="connsiteX4-319" fmla="*/ 0 w 3874545"/>
                <a:gd name="connsiteY4-320" fmla="*/ 1247498 h 1247498"/>
                <a:gd name="connsiteX0-321" fmla="*/ 0 w 3905126"/>
                <a:gd name="connsiteY0-322" fmla="*/ 1247498 h 1248504"/>
                <a:gd name="connsiteX1-323" fmla="*/ 943511 w 3905126"/>
                <a:gd name="connsiteY1-324" fmla="*/ 1697 h 1248504"/>
                <a:gd name="connsiteX2-325" fmla="*/ 2927571 w 3905126"/>
                <a:gd name="connsiteY2-326" fmla="*/ 0 h 1248504"/>
                <a:gd name="connsiteX3-327" fmla="*/ 3905126 w 3905126"/>
                <a:gd name="connsiteY3-328" fmla="*/ 1248504 h 1248504"/>
                <a:gd name="connsiteX4-329" fmla="*/ 0 w 3905126"/>
                <a:gd name="connsiteY4-330" fmla="*/ 1247498 h 1248504"/>
                <a:gd name="connsiteX0-331" fmla="*/ 0 w 3856041"/>
                <a:gd name="connsiteY0-332" fmla="*/ 1247498 h 1253026"/>
                <a:gd name="connsiteX1-333" fmla="*/ 943511 w 3856041"/>
                <a:gd name="connsiteY1-334" fmla="*/ 1697 h 1253026"/>
                <a:gd name="connsiteX2-335" fmla="*/ 2927571 w 3856041"/>
                <a:gd name="connsiteY2-336" fmla="*/ 0 h 1253026"/>
                <a:gd name="connsiteX3-337" fmla="*/ 3856041 w 3856041"/>
                <a:gd name="connsiteY3-338" fmla="*/ 1253026 h 1253026"/>
                <a:gd name="connsiteX4-339" fmla="*/ 0 w 3856041"/>
                <a:gd name="connsiteY4-340" fmla="*/ 1247498 h 1253026"/>
                <a:gd name="connsiteX0-341" fmla="*/ 0 w 3856041"/>
                <a:gd name="connsiteY0-342" fmla="*/ 1247498 h 1253026"/>
                <a:gd name="connsiteX1-343" fmla="*/ 943511 w 3856041"/>
                <a:gd name="connsiteY1-344" fmla="*/ 1697 h 1253026"/>
                <a:gd name="connsiteX2-345" fmla="*/ 2915300 w 3856041"/>
                <a:gd name="connsiteY2-346" fmla="*/ 0 h 1253026"/>
                <a:gd name="connsiteX3-347" fmla="*/ 3856041 w 3856041"/>
                <a:gd name="connsiteY3-348" fmla="*/ 1253026 h 1253026"/>
                <a:gd name="connsiteX4-349" fmla="*/ 0 w 3856041"/>
                <a:gd name="connsiteY4-350" fmla="*/ 1247498 h 1253026"/>
                <a:gd name="connsiteX0-351" fmla="*/ 0 w 3888368"/>
                <a:gd name="connsiteY0-352" fmla="*/ 1247498 h 1253026"/>
                <a:gd name="connsiteX1-353" fmla="*/ 975838 w 3888368"/>
                <a:gd name="connsiteY1-354" fmla="*/ 1697 h 1253026"/>
                <a:gd name="connsiteX2-355" fmla="*/ 2947627 w 3888368"/>
                <a:gd name="connsiteY2-356" fmla="*/ 0 h 1253026"/>
                <a:gd name="connsiteX3-357" fmla="*/ 3888368 w 3888368"/>
                <a:gd name="connsiteY3-358" fmla="*/ 1253026 h 1253026"/>
                <a:gd name="connsiteX4-359" fmla="*/ 0 w 3888368"/>
                <a:gd name="connsiteY4-360" fmla="*/ 1247498 h 1253026"/>
                <a:gd name="connsiteX0-361" fmla="*/ 0 w 3888368"/>
                <a:gd name="connsiteY0-362" fmla="*/ 1247498 h 1253026"/>
                <a:gd name="connsiteX1-363" fmla="*/ 992682 w 3888368"/>
                <a:gd name="connsiteY1-364" fmla="*/ 1696 h 1253026"/>
                <a:gd name="connsiteX2-365" fmla="*/ 2947627 w 3888368"/>
                <a:gd name="connsiteY2-366" fmla="*/ 0 h 1253026"/>
                <a:gd name="connsiteX3-367" fmla="*/ 3888368 w 3888368"/>
                <a:gd name="connsiteY3-368" fmla="*/ 1253026 h 1253026"/>
                <a:gd name="connsiteX4-369" fmla="*/ 0 w 3888368"/>
                <a:gd name="connsiteY4-370" fmla="*/ 1247498 h 1253026"/>
                <a:gd name="connsiteX0-371" fmla="*/ 0 w 3888368"/>
                <a:gd name="connsiteY0-372" fmla="*/ 1247498 h 1253026"/>
                <a:gd name="connsiteX1-373" fmla="*/ 1009526 w 3888368"/>
                <a:gd name="connsiteY1-374" fmla="*/ 1696 h 1253026"/>
                <a:gd name="connsiteX2-375" fmla="*/ 2947627 w 3888368"/>
                <a:gd name="connsiteY2-376" fmla="*/ 0 h 1253026"/>
                <a:gd name="connsiteX3-377" fmla="*/ 3888368 w 3888368"/>
                <a:gd name="connsiteY3-378" fmla="*/ 1253026 h 1253026"/>
                <a:gd name="connsiteX4-379" fmla="*/ 0 w 3888368"/>
                <a:gd name="connsiteY4-380" fmla="*/ 1247498 h 1253026"/>
                <a:gd name="connsiteX0-381" fmla="*/ 0 w 3871524"/>
                <a:gd name="connsiteY0-382" fmla="*/ 1247498 h 1253026"/>
                <a:gd name="connsiteX1-383" fmla="*/ 992682 w 3871524"/>
                <a:gd name="connsiteY1-384" fmla="*/ 1696 h 1253026"/>
                <a:gd name="connsiteX2-385" fmla="*/ 2930783 w 3871524"/>
                <a:gd name="connsiteY2-386" fmla="*/ 0 h 1253026"/>
                <a:gd name="connsiteX3-387" fmla="*/ 3871524 w 3871524"/>
                <a:gd name="connsiteY3-388" fmla="*/ 1253026 h 1253026"/>
                <a:gd name="connsiteX4-389" fmla="*/ 0 w 3871524"/>
                <a:gd name="connsiteY4-390" fmla="*/ 1247498 h 12530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871524" h="1253026">
                  <a:moveTo>
                    <a:pt x="0" y="1247498"/>
                  </a:moveTo>
                  <a:lnTo>
                    <a:pt x="992682" y="1696"/>
                  </a:lnTo>
                  <a:lnTo>
                    <a:pt x="2930783" y="0"/>
                  </a:lnTo>
                  <a:lnTo>
                    <a:pt x="3871524" y="1253026"/>
                  </a:lnTo>
                  <a:lnTo>
                    <a:pt x="0" y="1247498"/>
                  </a:lnTo>
                  <a:close/>
                </a:path>
              </a:pathLst>
            </a:custGeom>
            <a:solidFill>
              <a:srgbClr val="8497B0"/>
            </a:solidFill>
            <a:ln>
              <a:noFill/>
            </a:ln>
          </p:spPr>
          <p:style>
            <a:lnRef idx="2">
              <a:srgbClr val="4276AA">
                <a:shade val="50000"/>
              </a:srgbClr>
            </a:lnRef>
            <a:fillRef idx="1">
              <a:srgbClr val="4276AA"/>
            </a:fillRef>
            <a:effectRef idx="0">
              <a:srgbClr val="4276AA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890" y="5271770"/>
              <a:ext cx="609600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Refine the data analysis findings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-24130" y="3851275"/>
              <a:ext cx="609600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Maintain the website 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39775" y="2543175"/>
              <a:ext cx="4648835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Trial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0"/>
            <a:ext cx="12191365" cy="6859270"/>
          </a:xfrm>
          <a:prstGeom prst="rect">
            <a:avLst/>
          </a:prstGeom>
          <a:solidFill>
            <a:srgbClr val="1D4067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115" y="483870"/>
            <a:ext cx="5097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# Thanks for Watching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2135" y="417449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Question &amp; Feedback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2135" y="5021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DS4D Group11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2135" y="54819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UoE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| Design Informatics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E-Mail: s2315477@ed.ac.uk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2600325" y="511810"/>
            <a:ext cx="6990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</a:rPr>
              <a:t>Overview Project Team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2" name="矩形 1"/>
          <p:cNvSpPr/>
          <p:nvPr/>
        </p:nvSpPr>
        <p:spPr>
          <a:xfrm>
            <a:off x="845820" y="1491615"/>
            <a:ext cx="10520045" cy="205041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5185" y="3769360"/>
            <a:ext cx="10520045" cy="205041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15695" y="1659890"/>
            <a:ext cx="1707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University of </a:t>
            </a:r>
            <a:r>
              <a:rPr lang="en-US" altLang="zh-CN" sz="1600" b="1">
                <a:solidFill>
                  <a:schemeClr val="bg1"/>
                </a:solidFill>
                <a:sym typeface="+mn-ea"/>
              </a:rPr>
              <a:t>Edinburgh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Advisor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15695" y="3999865"/>
            <a:ext cx="1707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University of Edinburgh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Core Team</a:t>
            </a:r>
          </a:p>
        </p:txBody>
      </p:sp>
      <p:pic>
        <p:nvPicPr>
          <p:cNvPr id="9" name="图片 8"/>
          <p:cNvPicPr/>
          <p:nvPr/>
        </p:nvPicPr>
        <p:blipFill>
          <a:blip r:embed="rId3"/>
          <a:srcRect t="3825" r="3235"/>
          <a:stretch>
            <a:fillRect/>
          </a:stretch>
        </p:blipFill>
        <p:spPr>
          <a:xfrm>
            <a:off x="3388360" y="1659255"/>
            <a:ext cx="1207135" cy="1268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13710" y="2948940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Dr. Benjamin Bach</a:t>
            </a:r>
          </a:p>
        </p:txBody>
      </p:sp>
      <p:pic>
        <p:nvPicPr>
          <p:cNvPr id="12" name="图片 11"/>
          <p:cNvPicPr/>
          <p:nvPr/>
        </p:nvPicPr>
        <p:blipFill>
          <a:blip r:embed="rId4"/>
          <a:srcRect t="4803" b="21834"/>
          <a:stretch>
            <a:fillRect/>
          </a:stretch>
        </p:blipFill>
        <p:spPr>
          <a:xfrm>
            <a:off x="5455285" y="1659255"/>
            <a:ext cx="1207135" cy="1268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080635" y="2948940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Dr. Martin Pullinger</a:t>
            </a:r>
          </a:p>
        </p:txBody>
      </p:sp>
      <p:pic>
        <p:nvPicPr>
          <p:cNvPr id="17" name="图片 16"/>
          <p:cNvPicPr/>
          <p:nvPr/>
        </p:nvPicPr>
        <p:blipFill>
          <a:blip r:embed="rId5"/>
          <a:srcRect l="5649" t="11364" r="2654" b="888"/>
          <a:stretch>
            <a:fillRect/>
          </a:stretch>
        </p:blipFill>
        <p:spPr>
          <a:xfrm>
            <a:off x="7522210" y="1659255"/>
            <a:ext cx="1207135" cy="12680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47560" y="2948940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Zonglin Ji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23920" y="3155950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Supervisor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20055" y="3155950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Data Owner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559675" y="3155950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Tutor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25190" y="5451475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Project Team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033395" y="5222875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Xinyuan Feng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492115" y="5451475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Project Team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00320" y="5222875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Kaihuang Huang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559040" y="5451475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Project Team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7245" y="5222875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Runyan Gan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625965" y="5451475"/>
            <a:ext cx="1171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sym typeface="+mn-ea"/>
              </a:rPr>
              <a:t>Project Team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234170" y="5222875"/>
            <a:ext cx="19558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sym typeface="+mn-ea"/>
              </a:rPr>
              <a:t>Liuyang Chen</a:t>
            </a:r>
          </a:p>
        </p:txBody>
      </p:sp>
      <p:pic>
        <p:nvPicPr>
          <p:cNvPr id="33" name="图片 32"/>
          <p:cNvPicPr/>
          <p:nvPr/>
        </p:nvPicPr>
        <p:blipFill>
          <a:blip r:embed="rId6"/>
          <a:stretch>
            <a:fillRect/>
          </a:stretch>
        </p:blipFill>
        <p:spPr>
          <a:xfrm>
            <a:off x="9588500" y="3954780"/>
            <a:ext cx="1206000" cy="1267200"/>
          </a:xfrm>
          <a:prstGeom prst="rect">
            <a:avLst/>
          </a:prstGeom>
        </p:spPr>
      </p:pic>
      <p:pic>
        <p:nvPicPr>
          <p:cNvPr id="34" name="图片 33"/>
          <p:cNvPicPr/>
          <p:nvPr/>
        </p:nvPicPr>
        <p:blipFill>
          <a:blip r:embed="rId7"/>
          <a:stretch>
            <a:fillRect/>
          </a:stretch>
        </p:blipFill>
        <p:spPr>
          <a:xfrm>
            <a:off x="7522210" y="3954780"/>
            <a:ext cx="1206000" cy="1267200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388360" y="3954780"/>
            <a:ext cx="1206000" cy="1267200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9"/>
          <a:stretch>
            <a:fillRect/>
          </a:stretch>
        </p:blipFill>
        <p:spPr>
          <a:xfrm>
            <a:off x="5502275" y="3955415"/>
            <a:ext cx="1206000" cy="12672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-635"/>
            <a:ext cx="12191365" cy="685927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8370" y="398970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Intro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8370" y="4696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8370" y="52184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8370" y="5740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20766" r="53091"/>
          <a:stretch>
            <a:fillRect/>
          </a:stretch>
        </p:blipFill>
        <p:spPr>
          <a:xfrm>
            <a:off x="8613775" y="1546860"/>
            <a:ext cx="3188335" cy="4365625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502920" y="283210"/>
            <a:ext cx="11189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Our Project Goal is to satify potential users’ needs,  improve the visualization of the original report and dig deeply on some data.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4645660"/>
            <a:ext cx="3706495" cy="1275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447" b="18111"/>
          <a:stretch>
            <a:fillRect/>
          </a:stretch>
        </p:blipFill>
        <p:spPr>
          <a:xfrm>
            <a:off x="502920" y="1546860"/>
            <a:ext cx="3705860" cy="3098800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502920" y="1541780"/>
            <a:ext cx="3706495" cy="437515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4685" y="4436110"/>
            <a:ext cx="2054860" cy="12299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Previous </a:t>
            </a:r>
          </a:p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Basic </a:t>
            </a:r>
          </a:p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Report </a:t>
            </a:r>
          </a:p>
        </p:txBody>
      </p:sp>
      <p:pic>
        <p:nvPicPr>
          <p:cNvPr id="110" name="图片 109"/>
          <p:cNvPicPr/>
          <p:nvPr/>
        </p:nvPicPr>
        <p:blipFill>
          <a:blip r:embed="rId6"/>
          <a:srcRect l="11255"/>
          <a:stretch>
            <a:fillRect/>
          </a:stretch>
        </p:blipFill>
        <p:spPr>
          <a:xfrm>
            <a:off x="4360545" y="1541780"/>
            <a:ext cx="4271010" cy="4370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4360545" y="1537335"/>
            <a:ext cx="7440930" cy="437515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53890" y="4262755"/>
            <a:ext cx="4585970" cy="15767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 the visualization </a:t>
            </a:r>
          </a:p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&amp; </a:t>
            </a:r>
          </a:p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Dig Deeply on Data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502920" y="283210"/>
            <a:ext cx="11189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We hypothesize that our potential audience could be divided into 4 types.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4D159-A962-8727-9A60-35A4CDF82B8D}"/>
              </a:ext>
            </a:extLst>
          </p:cNvPr>
          <p:cNvGrpSpPr/>
          <p:nvPr/>
        </p:nvGrpSpPr>
        <p:grpSpPr>
          <a:xfrm>
            <a:off x="8980207" y="1581785"/>
            <a:ext cx="2594610" cy="4459605"/>
            <a:chOff x="3331210" y="1569626"/>
            <a:chExt cx="2594610" cy="4459605"/>
          </a:xfrm>
        </p:grpSpPr>
        <p:sp>
          <p:nvSpPr>
            <p:cNvPr id="30" name="矩形 29"/>
            <p:cNvSpPr/>
            <p:nvPr/>
          </p:nvSpPr>
          <p:spPr>
            <a:xfrm>
              <a:off x="3331210" y="4905281"/>
              <a:ext cx="2593340" cy="112395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5" name="图片 104"/>
            <p:cNvPicPr/>
            <p:nvPr/>
          </p:nvPicPr>
          <p:blipFill>
            <a:blip r:embed="rId3"/>
            <a:srcRect t="22133" b="8202"/>
            <a:stretch>
              <a:fillRect/>
            </a:stretch>
          </p:blipFill>
          <p:spPr>
            <a:xfrm>
              <a:off x="3336925" y="2308131"/>
              <a:ext cx="2587625" cy="259715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7" name="组合 96"/>
            <p:cNvGrpSpPr/>
            <p:nvPr/>
          </p:nvGrpSpPr>
          <p:grpSpPr>
            <a:xfrm>
              <a:off x="3331845" y="1569626"/>
              <a:ext cx="2593975" cy="737235"/>
              <a:chOff x="793" y="2587"/>
              <a:chExt cx="4085" cy="1161"/>
            </a:xfrm>
          </p:grpSpPr>
          <p:pic>
            <p:nvPicPr>
              <p:cNvPr id="86" name="图片 85"/>
              <p:cNvPicPr/>
              <p:nvPr/>
            </p:nvPicPr>
            <p:blipFill>
              <a:blip r:embed="rId4"/>
              <a:srcRect l="26821" r="12009" b="16418"/>
              <a:stretch>
                <a:fillRect/>
              </a:stretch>
            </p:blipFill>
            <p:spPr>
              <a:xfrm>
                <a:off x="794" y="2587"/>
                <a:ext cx="1629" cy="11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7" name="矩形 86"/>
              <p:cNvSpPr/>
              <p:nvPr/>
            </p:nvSpPr>
            <p:spPr>
              <a:xfrm>
                <a:off x="2423" y="2587"/>
                <a:ext cx="2455" cy="116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2741" y="2708"/>
                <a:ext cx="2137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/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Common</a:t>
                </a:r>
              </a:p>
              <a:p>
                <a:pPr algn="r"/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Users</a:t>
                </a: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793" y="2587"/>
                <a:ext cx="1630" cy="1161"/>
              </a:xfrm>
              <a:prstGeom prst="rect">
                <a:avLst/>
              </a:prstGeom>
              <a:solidFill>
                <a:srgbClr val="AFABA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1" y="2755"/>
                <a:ext cx="1280" cy="8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User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Type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4</a:t>
                </a:r>
              </a:p>
            </p:txBody>
          </p:sp>
        </p:grpSp>
        <p:sp>
          <p:nvSpPr>
            <p:cNvPr id="115" name="文本框 114"/>
            <p:cNvSpPr txBox="1"/>
            <p:nvPr/>
          </p:nvSpPr>
          <p:spPr>
            <a:xfrm>
              <a:off x="3336925" y="5072286"/>
              <a:ext cx="2431415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Interested at the energy consumption information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A33B-EDA8-BD00-9A27-B248DE5D9B3C}"/>
              </a:ext>
            </a:extLst>
          </p:cNvPr>
          <p:cNvGrpSpPr/>
          <p:nvPr/>
        </p:nvGrpSpPr>
        <p:grpSpPr>
          <a:xfrm>
            <a:off x="3347048" y="1574165"/>
            <a:ext cx="2598420" cy="4467225"/>
            <a:chOff x="8993505" y="1574165"/>
            <a:chExt cx="2598420" cy="4467225"/>
          </a:xfrm>
        </p:grpSpPr>
        <p:sp>
          <p:nvSpPr>
            <p:cNvPr id="76" name="矩形 75"/>
            <p:cNvSpPr/>
            <p:nvPr/>
          </p:nvSpPr>
          <p:spPr>
            <a:xfrm>
              <a:off x="8993505" y="1574165"/>
              <a:ext cx="2593340" cy="4025900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8997950" y="1574165"/>
              <a:ext cx="2593975" cy="737235"/>
              <a:chOff x="793" y="2587"/>
              <a:chExt cx="4085" cy="1161"/>
            </a:xfrm>
          </p:grpSpPr>
          <p:pic>
            <p:nvPicPr>
              <p:cNvPr id="107" name="图片 106"/>
              <p:cNvPicPr/>
              <p:nvPr/>
            </p:nvPicPr>
            <p:blipFill>
              <a:blip r:embed="rId4"/>
              <a:srcRect l="26821" r="12009" b="16418"/>
              <a:stretch>
                <a:fillRect/>
              </a:stretch>
            </p:blipFill>
            <p:spPr>
              <a:xfrm>
                <a:off x="794" y="2587"/>
                <a:ext cx="1629" cy="11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08" name="矩形 107"/>
              <p:cNvSpPr/>
              <p:nvPr/>
            </p:nvSpPr>
            <p:spPr>
              <a:xfrm>
                <a:off x="2423" y="2587"/>
                <a:ext cx="2455" cy="116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2741" y="2708"/>
                <a:ext cx="2137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/>
                <a:r>
                  <a:rPr lang="en-US" altLang="zh-CN" sz="160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Government</a:t>
                </a:r>
              </a:p>
              <a:p>
                <a:pPr algn="r"/>
                <a:r>
                  <a:rPr lang="en-US" altLang="zh-CN" sz="160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Officers</a:t>
                </a: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793" y="2587"/>
                <a:ext cx="1630" cy="1161"/>
              </a:xfrm>
              <a:prstGeom prst="rect">
                <a:avLst/>
              </a:prstGeom>
              <a:solidFill>
                <a:srgbClr val="AFABA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1" y="2755"/>
                <a:ext cx="1280" cy="8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User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Type 2</a:t>
                </a:r>
              </a:p>
            </p:txBody>
          </p:sp>
        </p:grpSp>
        <p:sp>
          <p:nvSpPr>
            <p:cNvPr id="114" name="矩形 113"/>
            <p:cNvSpPr/>
            <p:nvPr/>
          </p:nvSpPr>
          <p:spPr>
            <a:xfrm>
              <a:off x="8993505" y="4917440"/>
              <a:ext cx="2594610" cy="112395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9012555" y="5076825"/>
              <a:ext cx="257937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Find documents as a reference for the policy</a:t>
              </a:r>
            </a:p>
          </p:txBody>
        </p:sp>
        <p:pic>
          <p:nvPicPr>
            <p:cNvPr id="119" name="图片 118"/>
            <p:cNvPicPr/>
            <p:nvPr/>
          </p:nvPicPr>
          <p:blipFill>
            <a:blip r:embed="rId5"/>
            <a:srcRect l="20026" r="10834"/>
            <a:stretch>
              <a:fillRect/>
            </a:stretch>
          </p:blipFill>
          <p:spPr>
            <a:xfrm>
              <a:off x="9002395" y="2309495"/>
              <a:ext cx="2586355" cy="260032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2C70B-7DE7-A1FF-DF9B-3FC0886D98BC}"/>
              </a:ext>
            </a:extLst>
          </p:cNvPr>
          <p:cNvGrpSpPr/>
          <p:nvPr/>
        </p:nvGrpSpPr>
        <p:grpSpPr>
          <a:xfrm>
            <a:off x="493395" y="1573790"/>
            <a:ext cx="2599055" cy="4460875"/>
            <a:chOff x="3328035" y="1572895"/>
            <a:chExt cx="2599055" cy="4460875"/>
          </a:xfrm>
        </p:grpSpPr>
        <p:sp>
          <p:nvSpPr>
            <p:cNvPr id="74" name="矩形 73"/>
            <p:cNvSpPr/>
            <p:nvPr/>
          </p:nvSpPr>
          <p:spPr>
            <a:xfrm>
              <a:off x="3333115" y="1574165"/>
              <a:ext cx="2593340" cy="4025900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3332480" y="1572895"/>
              <a:ext cx="2594610" cy="737235"/>
              <a:chOff x="5253" y="2663"/>
              <a:chExt cx="4086" cy="1161"/>
            </a:xfrm>
          </p:grpSpPr>
          <p:pic>
            <p:nvPicPr>
              <p:cNvPr id="91" name="图片 90"/>
              <p:cNvPicPr/>
              <p:nvPr/>
            </p:nvPicPr>
            <p:blipFill>
              <a:blip r:embed="rId4"/>
              <a:srcRect l="26821" r="12009" b="16418"/>
              <a:stretch>
                <a:fillRect/>
              </a:stretch>
            </p:blipFill>
            <p:spPr>
              <a:xfrm>
                <a:off x="5254" y="2663"/>
                <a:ext cx="1629" cy="11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2" name="矩形 91"/>
              <p:cNvSpPr/>
              <p:nvPr/>
            </p:nvSpPr>
            <p:spPr>
              <a:xfrm>
                <a:off x="6883" y="2663"/>
                <a:ext cx="2455" cy="116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7202" y="2976"/>
                <a:ext cx="2137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/>
                <a:r>
                  <a:rPr lang="en-US" altLang="zh-CN" sz="160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Researchers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253" y="2663"/>
                <a:ext cx="1630" cy="1161"/>
              </a:xfrm>
              <a:prstGeom prst="rect">
                <a:avLst/>
              </a:prstGeom>
              <a:solidFill>
                <a:srgbClr val="AFABA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261" y="2831"/>
                <a:ext cx="1280" cy="8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User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cs typeface="+mn-lt"/>
                    <a:sym typeface="+mn-ea"/>
                  </a:rPr>
                  <a:t>Type 1</a:t>
                </a:r>
              </a:p>
            </p:txBody>
          </p:sp>
        </p:grpSp>
        <p:sp>
          <p:nvSpPr>
            <p:cNvPr id="112" name="矩形 111"/>
            <p:cNvSpPr/>
            <p:nvPr/>
          </p:nvSpPr>
          <p:spPr>
            <a:xfrm>
              <a:off x="3331845" y="4909820"/>
              <a:ext cx="2594610" cy="112395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3328035" y="5076825"/>
              <a:ext cx="2579370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Conduct research on the energy consumption habits</a:t>
              </a:r>
            </a:p>
          </p:txBody>
        </p:sp>
        <p:pic>
          <p:nvPicPr>
            <p:cNvPr id="120" name="图片 119"/>
            <p:cNvPicPr/>
            <p:nvPr/>
          </p:nvPicPr>
          <p:blipFill>
            <a:blip r:embed="rId6"/>
            <a:srcRect l="32855" r="785"/>
            <a:stretch>
              <a:fillRect/>
            </a:stretch>
          </p:blipFill>
          <p:spPr>
            <a:xfrm>
              <a:off x="3328035" y="2309495"/>
              <a:ext cx="2598420" cy="26162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EB00E-6530-CB7D-03EE-7FCAC5A68131}"/>
              </a:ext>
            </a:extLst>
          </p:cNvPr>
          <p:cNvGrpSpPr/>
          <p:nvPr/>
        </p:nvGrpSpPr>
        <p:grpSpPr>
          <a:xfrm>
            <a:off x="6162675" y="1574165"/>
            <a:ext cx="2594610" cy="4467225"/>
            <a:chOff x="6162675" y="1574165"/>
            <a:chExt cx="2594610" cy="4467225"/>
          </a:xfrm>
        </p:grpSpPr>
        <p:sp>
          <p:nvSpPr>
            <p:cNvPr id="75" name="矩形 74"/>
            <p:cNvSpPr/>
            <p:nvPr/>
          </p:nvSpPr>
          <p:spPr>
            <a:xfrm>
              <a:off x="6163310" y="1574165"/>
              <a:ext cx="2593340" cy="4025900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/>
            <p:cNvPicPr/>
            <p:nvPr/>
          </p:nvPicPr>
          <p:blipFill>
            <a:blip r:embed="rId4"/>
            <a:srcRect l="26821" r="12009" b="16418"/>
            <a:stretch>
              <a:fillRect/>
            </a:stretch>
          </p:blipFill>
          <p:spPr>
            <a:xfrm>
              <a:off x="6163310" y="1574165"/>
              <a:ext cx="1034415" cy="7366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1" name="矩形 80"/>
            <p:cNvSpPr/>
            <p:nvPr/>
          </p:nvSpPr>
          <p:spPr>
            <a:xfrm>
              <a:off x="7197725" y="1574165"/>
              <a:ext cx="1558925" cy="7366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7399655" y="1651000"/>
              <a:ext cx="1356995" cy="5835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Energy</a:t>
              </a:r>
            </a:p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Suppliers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6162675" y="1574165"/>
              <a:ext cx="1035050" cy="737235"/>
            </a:xfrm>
            <a:prstGeom prst="rect">
              <a:avLst/>
            </a:prstGeom>
            <a:solidFill>
              <a:srgbClr val="AFABA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6167755" y="1680845"/>
              <a:ext cx="812800" cy="5219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  <a:cs typeface="+mn-lt"/>
                  <a:sym typeface="+mn-ea"/>
                </a:rPr>
                <a:t>User</a:t>
              </a:r>
            </a:p>
            <a:p>
              <a:r>
                <a:rPr lang="en-US" altLang="zh-CN" sz="1400" b="1">
                  <a:solidFill>
                    <a:schemeClr val="bg1"/>
                  </a:solidFill>
                  <a:cs typeface="+mn-lt"/>
                  <a:sym typeface="+mn-ea"/>
                </a:rPr>
                <a:t>Type 3</a:t>
              </a:r>
            </a:p>
          </p:txBody>
        </p:sp>
        <p:sp>
          <p:nvSpPr>
            <p:cNvPr id="113" name="矩形 112"/>
            <p:cNvSpPr/>
            <p:nvPr/>
          </p:nvSpPr>
          <p:spPr>
            <a:xfrm>
              <a:off x="6162675" y="4917440"/>
              <a:ext cx="2594610" cy="112395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6170295" y="5076825"/>
              <a:ext cx="2579370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Use it as a reference for deciding the energy price and storage</a:t>
              </a:r>
            </a:p>
          </p:txBody>
        </p:sp>
        <p:pic>
          <p:nvPicPr>
            <p:cNvPr id="121" name="图片 120"/>
            <p:cNvPicPr/>
            <p:nvPr/>
          </p:nvPicPr>
          <p:blipFill>
            <a:blip r:embed="rId7"/>
            <a:srcRect t="26547" b="4536"/>
            <a:stretch>
              <a:fillRect/>
            </a:stretch>
          </p:blipFill>
          <p:spPr>
            <a:xfrm>
              <a:off x="6162675" y="2312670"/>
              <a:ext cx="2594610" cy="259715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3115945" y="330200"/>
            <a:ext cx="8813800" cy="61233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map_west-midlands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40" y="4187190"/>
            <a:ext cx="2205990" cy="2205990"/>
          </a:xfrm>
          <a:prstGeom prst="rect">
            <a:avLst/>
          </a:prstGeom>
        </p:spPr>
      </p:pic>
      <p:pic>
        <p:nvPicPr>
          <p:cNvPr id="25" name="图片 24" descr="map_yorkshir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8455" y="4254500"/>
            <a:ext cx="2205990" cy="2205990"/>
          </a:xfrm>
          <a:prstGeom prst="rect">
            <a:avLst/>
          </a:prstGeom>
        </p:spPr>
      </p:pic>
      <p:pic>
        <p:nvPicPr>
          <p:cNvPr id="27" name="图片 26" descr="map_east-midlands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6185" y="4292600"/>
            <a:ext cx="2061845" cy="2061845"/>
          </a:xfrm>
          <a:prstGeom prst="rect">
            <a:avLst/>
          </a:prstGeom>
        </p:spPr>
      </p:pic>
      <p:pic>
        <p:nvPicPr>
          <p:cNvPr id="19" name="图片 18" descr="map_south-west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8760" y="2440940"/>
            <a:ext cx="1409065" cy="1409065"/>
          </a:xfrm>
          <a:prstGeom prst="rect">
            <a:avLst/>
          </a:prstGeom>
        </p:spPr>
      </p:pic>
      <p:pic>
        <p:nvPicPr>
          <p:cNvPr id="21" name="图片 20" descr="map_wales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5995" y="2234565"/>
            <a:ext cx="1601470" cy="1601470"/>
          </a:xfrm>
          <a:prstGeom prst="rect">
            <a:avLst/>
          </a:prstGeom>
        </p:spPr>
      </p:pic>
      <p:pic>
        <p:nvPicPr>
          <p:cNvPr id="13" name="图片 12" descr="map_north-east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7555" y="-26035"/>
            <a:ext cx="2139315" cy="2139315"/>
          </a:xfrm>
          <a:prstGeom prst="rect">
            <a:avLst/>
          </a:prstGeom>
        </p:spPr>
      </p:pic>
      <p:pic>
        <p:nvPicPr>
          <p:cNvPr id="11" name="图片 10" descr="map_north-west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76185" y="170815"/>
            <a:ext cx="1760855" cy="1760855"/>
          </a:xfrm>
          <a:prstGeom prst="rect">
            <a:avLst/>
          </a:prstGeom>
        </p:spPr>
      </p:pic>
      <p:pic>
        <p:nvPicPr>
          <p:cNvPr id="17" name="图片 16" descr="map_south-east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38525" y="2379980"/>
            <a:ext cx="1705610" cy="1705610"/>
          </a:xfrm>
          <a:prstGeom prst="rect">
            <a:avLst/>
          </a:prstGeom>
        </p:spPr>
      </p:pic>
      <p:pic>
        <p:nvPicPr>
          <p:cNvPr id="15" name="图片 14" descr="map_scotland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48960" y="2369820"/>
            <a:ext cx="1518920" cy="151892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38855" y="72390"/>
            <a:ext cx="1228090" cy="220599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349500" y="185737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1,042</a:t>
            </a:r>
            <a:r>
              <a:rPr lang="en-US" altLang="zh-CN" sz="1400">
                <a:solidFill>
                  <a:schemeClr val="bg1"/>
                </a:solidFill>
              </a:rPr>
              <a:t> East of England</a:t>
            </a:r>
          </a:p>
        </p:txBody>
      </p:sp>
      <p:pic>
        <p:nvPicPr>
          <p:cNvPr id="101" name="图片 100"/>
          <p:cNvPicPr/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92395" y="-816610"/>
            <a:ext cx="2432050" cy="3983990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4745990" y="182435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1,047</a:t>
            </a:r>
            <a:r>
              <a:rPr lang="en-US" altLang="zh-CN" sz="1400">
                <a:solidFill>
                  <a:schemeClr val="bg1"/>
                </a:solidFill>
              </a:rPr>
              <a:t> Greater London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64680" y="186118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455</a:t>
            </a:r>
            <a:r>
              <a:rPr lang="en-US" altLang="zh-CN" sz="1400">
                <a:solidFill>
                  <a:schemeClr val="bg1"/>
                </a:solidFill>
              </a:rPr>
              <a:t> North East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24735" y="393001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1450</a:t>
            </a:r>
            <a:r>
              <a:rPr lang="en-US" altLang="zh-CN" sz="1400">
                <a:solidFill>
                  <a:schemeClr val="bg1"/>
                </a:solidFill>
              </a:rPr>
              <a:t> North West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69180" y="390080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1161</a:t>
            </a:r>
            <a:r>
              <a:rPr lang="en-US" altLang="zh-CN" sz="1400">
                <a:solidFill>
                  <a:schemeClr val="bg1"/>
                </a:solidFill>
              </a:rPr>
              <a:t> Scotland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075170" y="390080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1555</a:t>
            </a:r>
            <a:r>
              <a:rPr lang="en-US" altLang="zh-CN" sz="1400">
                <a:solidFill>
                  <a:schemeClr val="bg1"/>
                </a:solidFill>
              </a:rPr>
              <a:t> South East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465070" y="5888355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1068</a:t>
            </a:r>
            <a:r>
              <a:rPr lang="en-US" altLang="zh-CN" sz="1400">
                <a:solidFill>
                  <a:schemeClr val="bg1"/>
                </a:solidFill>
              </a:rPr>
              <a:t> South West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99660" y="5859780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701</a:t>
            </a:r>
            <a:r>
              <a:rPr lang="en-US" altLang="zh-CN" sz="1400">
                <a:solidFill>
                  <a:schemeClr val="bg1"/>
                </a:solidFill>
              </a:rPr>
              <a:t> Wales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64680" y="5859780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1047</a:t>
            </a:r>
            <a:r>
              <a:rPr lang="en-US" altLang="zh-CN" sz="1400">
                <a:solidFill>
                  <a:schemeClr val="bg1"/>
                </a:solidFill>
              </a:rPr>
              <a:t> West Midlands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008745" y="1828800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1054</a:t>
            </a:r>
            <a:r>
              <a:rPr lang="en-US" altLang="zh-CN" sz="1400">
                <a:solidFill>
                  <a:schemeClr val="bg1"/>
                </a:solidFill>
              </a:rPr>
              <a:t> Yorkshire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86215" y="3933190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847</a:t>
            </a:r>
            <a:r>
              <a:rPr lang="en-US" altLang="zh-CN" sz="1400">
                <a:solidFill>
                  <a:schemeClr val="bg1"/>
                </a:solidFill>
              </a:rPr>
              <a:t> East Midlands</a:t>
            </a:r>
          </a:p>
        </p:txBody>
      </p:sp>
      <p:pic>
        <p:nvPicPr>
          <p:cNvPr id="2" name="图片 1" descr="blank_map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252075" y="4321810"/>
            <a:ext cx="930275" cy="167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53830" y="5859780"/>
            <a:ext cx="3453765" cy="533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1021</a:t>
            </a:r>
            <a:r>
              <a:rPr lang="en-US" altLang="zh-CN" sz="1400">
                <a:solidFill>
                  <a:schemeClr val="bg1"/>
                </a:solidFill>
              </a:rPr>
              <a:t> Unclear</a:t>
            </a:r>
          </a:p>
        </p:txBody>
      </p:sp>
      <p:pic>
        <p:nvPicPr>
          <p:cNvPr id="37" name="图片 36" descr="templates\docerresourceshop\icons\\31393935333436303b31393936353336353bcecabac5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516870" y="5086350"/>
            <a:ext cx="542290" cy="542290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327025" y="292100"/>
            <a:ext cx="2613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Data Brief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14" name="矩形 13"/>
          <p:cNvSpPr/>
          <p:nvPr/>
        </p:nvSpPr>
        <p:spPr>
          <a:xfrm>
            <a:off x="442450" y="2161540"/>
            <a:ext cx="2345659" cy="2345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70085" y="2791054"/>
            <a:ext cx="2690389" cy="6295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400" b="1">
                <a:solidFill>
                  <a:srgbClr val="111E58"/>
                </a:solidFill>
              </a:rPr>
              <a:t>1</a:t>
            </a:r>
            <a:r>
              <a:rPr lang="en-US" altLang="zh-CN" sz="4400" b="1">
                <a:solidFill>
                  <a:srgbClr val="111E58"/>
                </a:solidFill>
              </a:rPr>
              <a:t>3,000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-85886" y="3592935"/>
            <a:ext cx="34023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solidFill>
                  <a:srgbClr val="111E58"/>
                </a:solidFill>
                <a:sym typeface="+mn-ea"/>
              </a:rPr>
              <a:t>Britain Participants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115945" y="330200"/>
            <a:ext cx="8813800" cy="61233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3"/>
          <a:srcRect l="26370" r="23340" b="10223"/>
          <a:stretch>
            <a:fillRect/>
          </a:stretch>
        </p:blipFill>
        <p:spPr>
          <a:xfrm>
            <a:off x="10313035" y="4497070"/>
            <a:ext cx="1617980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0311765" y="2413635"/>
            <a:ext cx="1619250" cy="1935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5"/>
          <a:srcRect t="10493" b="9524"/>
          <a:stretch>
            <a:fillRect/>
          </a:stretch>
        </p:blipFill>
        <p:spPr>
          <a:xfrm>
            <a:off x="10312400" y="333375"/>
            <a:ext cx="1617345" cy="1941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" name="矩形 80"/>
          <p:cNvSpPr/>
          <p:nvPr/>
        </p:nvSpPr>
        <p:spPr>
          <a:xfrm>
            <a:off x="10304145" y="33020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0" name="图片 109"/>
          <p:cNvPicPr/>
          <p:nvPr/>
        </p:nvPicPr>
        <p:blipFill>
          <a:blip r:embed="rId6"/>
          <a:srcRect l="48960" t="14600" r="12171"/>
          <a:stretch>
            <a:fillRect/>
          </a:stretch>
        </p:blipFill>
        <p:spPr>
          <a:xfrm>
            <a:off x="8505190" y="330200"/>
            <a:ext cx="1623060" cy="1945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" name="矩形 77"/>
          <p:cNvSpPr/>
          <p:nvPr/>
        </p:nvSpPr>
        <p:spPr>
          <a:xfrm>
            <a:off x="8502015" y="330200"/>
            <a:ext cx="1626235" cy="1943100"/>
          </a:xfrm>
          <a:prstGeom prst="rect">
            <a:avLst/>
          </a:prstGeom>
          <a:solidFill>
            <a:schemeClr val="bg1">
              <a:lumMod val="65000"/>
              <a:alpha val="18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01380" y="333375"/>
            <a:ext cx="1634490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7"/>
          <a:srcRect b="17717"/>
          <a:stretch>
            <a:fillRect/>
          </a:stretch>
        </p:blipFill>
        <p:spPr>
          <a:xfrm>
            <a:off x="8504555" y="4510405"/>
            <a:ext cx="1623695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8"/>
          <a:srcRect l="23790" r="26210"/>
          <a:stretch>
            <a:fillRect/>
          </a:stretch>
        </p:blipFill>
        <p:spPr>
          <a:xfrm>
            <a:off x="6709410" y="2413635"/>
            <a:ext cx="1621155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705600" y="241363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7" name="图片 116"/>
          <p:cNvPicPr/>
          <p:nvPr/>
        </p:nvPicPr>
        <p:blipFill>
          <a:blip r:embed="rId9"/>
          <a:srcRect b="31038"/>
          <a:stretch>
            <a:fillRect/>
          </a:stretch>
        </p:blipFill>
        <p:spPr>
          <a:xfrm>
            <a:off x="6724015" y="4510405"/>
            <a:ext cx="1602740" cy="1943100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3" name="矩形 2"/>
          <p:cNvSpPr/>
          <p:nvPr/>
        </p:nvSpPr>
        <p:spPr>
          <a:xfrm>
            <a:off x="6724015" y="4497070"/>
            <a:ext cx="1606550" cy="1957070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0"/>
          <a:srcRect t="12163" b="6536"/>
          <a:stretch>
            <a:fillRect/>
          </a:stretch>
        </p:blipFill>
        <p:spPr>
          <a:xfrm>
            <a:off x="4910455" y="2413635"/>
            <a:ext cx="16256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" name="矩形 72"/>
          <p:cNvSpPr/>
          <p:nvPr/>
        </p:nvSpPr>
        <p:spPr>
          <a:xfrm>
            <a:off x="4907915" y="2413635"/>
            <a:ext cx="1626235" cy="1943100"/>
          </a:xfrm>
          <a:prstGeom prst="rect">
            <a:avLst/>
          </a:prstGeom>
          <a:solidFill>
            <a:schemeClr val="bg1">
              <a:lumMod val="65000"/>
              <a:alpha val="18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12995" y="241363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5" name="图片 124"/>
          <p:cNvPicPr/>
          <p:nvPr/>
        </p:nvPicPr>
        <p:blipFill>
          <a:blip r:embed="rId11"/>
          <a:srcRect l="33790" r="11670"/>
          <a:stretch>
            <a:fillRect/>
          </a:stretch>
        </p:blipFill>
        <p:spPr>
          <a:xfrm>
            <a:off x="8505190" y="2413635"/>
            <a:ext cx="162306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" name="矩形 81"/>
          <p:cNvSpPr/>
          <p:nvPr/>
        </p:nvSpPr>
        <p:spPr>
          <a:xfrm>
            <a:off x="10311765" y="2413635"/>
            <a:ext cx="1618615" cy="1934845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图片 114"/>
          <p:cNvPicPr/>
          <p:nvPr/>
        </p:nvPicPr>
        <p:blipFill>
          <a:blip r:embed="rId12"/>
          <a:srcRect t="3288" r="13141" b="26286"/>
          <a:stretch>
            <a:fillRect/>
          </a:stretch>
        </p:blipFill>
        <p:spPr>
          <a:xfrm>
            <a:off x="4909185" y="4497070"/>
            <a:ext cx="1628140" cy="1950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13"/>
          <a:srcRect l="22842" r="25130"/>
          <a:stretch>
            <a:fillRect/>
          </a:stretch>
        </p:blipFill>
        <p:spPr>
          <a:xfrm>
            <a:off x="3135630" y="4509770"/>
            <a:ext cx="1606550" cy="1938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14"/>
          <a:srcRect l="11413" r="23724"/>
          <a:stretch>
            <a:fillRect/>
          </a:stretch>
        </p:blipFill>
        <p:spPr>
          <a:xfrm>
            <a:off x="6699250" y="330835"/>
            <a:ext cx="1629410" cy="1942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" name="矩形 74"/>
          <p:cNvSpPr/>
          <p:nvPr/>
        </p:nvSpPr>
        <p:spPr>
          <a:xfrm>
            <a:off x="6695425" y="330200"/>
            <a:ext cx="1646570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15"/>
          <a:srcRect l="28472" t="305" r="24090" b="11662"/>
          <a:stretch>
            <a:fillRect/>
          </a:stretch>
        </p:blipFill>
        <p:spPr>
          <a:xfrm>
            <a:off x="4909185" y="330200"/>
            <a:ext cx="1625600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6"/>
          <a:srcRect t="6579" r="41184"/>
          <a:stretch>
            <a:fillRect/>
          </a:stretch>
        </p:blipFill>
        <p:spPr>
          <a:xfrm>
            <a:off x="3115945" y="330200"/>
            <a:ext cx="1620520" cy="193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17"/>
          <a:srcRect l="37202" r="18249"/>
          <a:stretch>
            <a:fillRect/>
          </a:stretch>
        </p:blipFill>
        <p:spPr>
          <a:xfrm>
            <a:off x="3115945" y="2413635"/>
            <a:ext cx="1625600" cy="1943100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9525">
            <a:noFill/>
          </a:ln>
        </p:spPr>
      </p:pic>
      <p:sp>
        <p:nvSpPr>
          <p:cNvPr id="70" name="矩形 69"/>
          <p:cNvSpPr/>
          <p:nvPr/>
        </p:nvSpPr>
        <p:spPr>
          <a:xfrm>
            <a:off x="3114025" y="241363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114025" y="33020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118485" y="450977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901564" y="330200"/>
            <a:ext cx="1636037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907915" y="4497070"/>
            <a:ext cx="1637030" cy="19558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8502015" y="241363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8503285" y="450786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0313670" y="4497025"/>
            <a:ext cx="1616710" cy="194756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327025" y="292100"/>
            <a:ext cx="2613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Data Brief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3173095" y="3711575"/>
            <a:ext cx="1511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Number of Bedrooms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135630" y="1615440"/>
            <a:ext cx="1561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External Temperature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5074920" y="1615440"/>
            <a:ext cx="129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Building Types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6440170" y="1634490"/>
            <a:ext cx="214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Number of Occupants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3290570" y="5795010"/>
            <a:ext cx="129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IMD Quintile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4794885" y="5807710"/>
            <a:ext cx="1840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Current Energy Rating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10296525" y="163449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Tenure Types  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10296525" y="580898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Weekday or Weekend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347075" y="3526790"/>
            <a:ext cx="1895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Boiler Type for Electricity Consumption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6591300" y="6085840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Region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6723380" y="3988435"/>
            <a:ext cx="1590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Has EV 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912995" y="398843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Floor Area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8502650" y="163449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Has Photovoltaic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01685" y="6085205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Building Age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181590" y="3518535"/>
            <a:ext cx="1895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Boiler Type for Gas Consumption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20" name="矩形 19"/>
          <p:cNvSpPr/>
          <p:nvPr/>
        </p:nvSpPr>
        <p:spPr>
          <a:xfrm>
            <a:off x="442450" y="2161540"/>
            <a:ext cx="2345659" cy="2345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0085" y="2791054"/>
            <a:ext cx="2690389" cy="6295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400" b="1" dirty="0">
                <a:solidFill>
                  <a:srgbClr val="111E58"/>
                </a:solidFill>
              </a:rPr>
              <a:t>1</a:t>
            </a:r>
            <a:r>
              <a:rPr lang="en-US" altLang="zh-CN" sz="4400" b="1" dirty="0">
                <a:solidFill>
                  <a:srgbClr val="111E58"/>
                </a:solidFill>
              </a:rPr>
              <a:t>5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-85886" y="3592935"/>
            <a:ext cx="3402330" cy="337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solidFill>
                  <a:srgbClr val="111E58"/>
                </a:solidFill>
                <a:sym typeface="+mn-ea"/>
              </a:rPr>
              <a:t>Segmentation Variables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1210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115945" y="330200"/>
            <a:ext cx="8813800" cy="61233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16">
            <a:extLst>
              <a:ext uri="{FF2B5EF4-FFF2-40B4-BE49-F238E27FC236}">
                <a16:creationId xmlns:a16="http://schemas.microsoft.com/office/drawing/2014/main" id="{ECE32952-BB92-77D9-D2FD-60C697384C0E}"/>
              </a:ext>
            </a:extLst>
          </p:cNvPr>
          <p:cNvPicPr/>
          <p:nvPr/>
        </p:nvPicPr>
        <p:blipFill rotWithShape="1">
          <a:blip r:embed="rId3"/>
          <a:srcRect l="52054" t="1580" r="645" b="65801"/>
          <a:stretch/>
        </p:blipFill>
        <p:spPr>
          <a:xfrm>
            <a:off x="6724015" y="4510405"/>
            <a:ext cx="1602740" cy="1943100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115" name="图片 114"/>
          <p:cNvPicPr/>
          <p:nvPr/>
        </p:nvPicPr>
        <p:blipFill>
          <a:blip r:embed="rId4"/>
          <a:srcRect t="3288" r="13141" b="26286"/>
          <a:stretch>
            <a:fillRect/>
          </a:stretch>
        </p:blipFill>
        <p:spPr>
          <a:xfrm>
            <a:off x="4909185" y="4497070"/>
            <a:ext cx="1628140" cy="1950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5"/>
          <a:srcRect l="22842" r="25130"/>
          <a:stretch>
            <a:fillRect/>
          </a:stretch>
        </p:blipFill>
        <p:spPr>
          <a:xfrm>
            <a:off x="3135630" y="4509770"/>
            <a:ext cx="1606550" cy="1938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 rotWithShape="1">
          <a:blip r:embed="rId6"/>
          <a:srcRect l="22828" t="3540" r="38303" b="26713"/>
          <a:stretch/>
        </p:blipFill>
        <p:spPr>
          <a:xfrm>
            <a:off x="8505190" y="330200"/>
            <a:ext cx="1623060" cy="1945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 rotWithShape="1">
          <a:blip r:embed="rId7"/>
          <a:srcRect l="-233" t="-784" r="50233" b="784"/>
          <a:stretch/>
        </p:blipFill>
        <p:spPr>
          <a:xfrm>
            <a:off x="6709410" y="2413635"/>
            <a:ext cx="1621155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8"/>
          <a:srcRect l="11413" r="23724"/>
          <a:stretch>
            <a:fillRect/>
          </a:stretch>
        </p:blipFill>
        <p:spPr>
          <a:xfrm>
            <a:off x="6699250" y="330835"/>
            <a:ext cx="1629410" cy="1942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" name="矩形 74"/>
          <p:cNvSpPr/>
          <p:nvPr/>
        </p:nvSpPr>
        <p:spPr>
          <a:xfrm>
            <a:off x="6695425" y="330200"/>
            <a:ext cx="1651650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9"/>
          <a:srcRect l="28472" t="305" r="24090" b="11662"/>
          <a:stretch>
            <a:fillRect/>
          </a:stretch>
        </p:blipFill>
        <p:spPr>
          <a:xfrm>
            <a:off x="4909185" y="330200"/>
            <a:ext cx="1625600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 rotWithShape="1">
          <a:blip r:embed="rId10"/>
          <a:srcRect l="1252" t="18102" r="-1252" b="598"/>
          <a:stretch/>
        </p:blipFill>
        <p:spPr>
          <a:xfrm>
            <a:off x="4910455" y="2413635"/>
            <a:ext cx="1625600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1"/>
          <a:srcRect t="6579" r="41184"/>
          <a:stretch>
            <a:fillRect/>
          </a:stretch>
        </p:blipFill>
        <p:spPr>
          <a:xfrm>
            <a:off x="3115945" y="330200"/>
            <a:ext cx="1620520" cy="193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12"/>
          <a:srcRect l="37202" r="18249"/>
          <a:stretch>
            <a:fillRect/>
          </a:stretch>
        </p:blipFill>
        <p:spPr>
          <a:xfrm>
            <a:off x="3115945" y="2413635"/>
            <a:ext cx="1625600" cy="1943100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9525">
            <a:noFill/>
          </a:ln>
        </p:spPr>
      </p:pic>
      <p:sp>
        <p:nvSpPr>
          <p:cNvPr id="70" name="矩形 69"/>
          <p:cNvSpPr/>
          <p:nvPr/>
        </p:nvSpPr>
        <p:spPr>
          <a:xfrm>
            <a:off x="3118485" y="241363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118485" y="33020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118485" y="450977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907915" y="33020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907915" y="4497070"/>
            <a:ext cx="1626235" cy="195580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327025" y="292100"/>
            <a:ext cx="2613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Data Brief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3173095" y="3711575"/>
            <a:ext cx="1511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Number of Bedrooms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135630" y="1615440"/>
            <a:ext cx="1561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External Temperature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5074920" y="1615440"/>
            <a:ext cx="129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Building Types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6440170" y="1634490"/>
            <a:ext cx="214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Number of Occupants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3290570" y="5795010"/>
            <a:ext cx="129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IMD Quintile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4794885" y="5807710"/>
            <a:ext cx="1840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Current Energy Rating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6723380" y="3988435"/>
            <a:ext cx="1590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Has EV 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912995" y="398843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Floor Area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8502650" y="163449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 w="12700">
                  <a:noFill/>
                </a:ln>
                <a:solidFill>
                  <a:schemeClr val="bg1"/>
                </a:solidFill>
              </a:rPr>
              <a:t>Has Photovoltaic </a:t>
            </a:r>
          </a:p>
        </p:txBody>
      </p:sp>
      <p:pic>
        <p:nvPicPr>
          <p:cNvPr id="134" name="图片 133"/>
          <p:cNvPicPr/>
          <p:nvPr/>
        </p:nvPicPr>
        <p:blipFill>
          <a:blip r:embed="rId13"/>
          <a:srcRect l="26370" r="23340" b="10223"/>
          <a:stretch>
            <a:fillRect/>
          </a:stretch>
        </p:blipFill>
        <p:spPr>
          <a:xfrm>
            <a:off x="10313035" y="4497070"/>
            <a:ext cx="1617980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5" name="图片 134"/>
          <p:cNvPicPr/>
          <p:nvPr/>
        </p:nvPicPr>
        <p:blipFill>
          <a:blip r:embed="rId14"/>
          <a:stretch>
            <a:fillRect/>
          </a:stretch>
        </p:blipFill>
        <p:spPr>
          <a:xfrm>
            <a:off x="10311765" y="2413635"/>
            <a:ext cx="1619250" cy="1935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图片 135"/>
          <p:cNvPicPr/>
          <p:nvPr/>
        </p:nvPicPr>
        <p:blipFill>
          <a:blip r:embed="rId15"/>
          <a:srcRect b="17717"/>
          <a:stretch>
            <a:fillRect/>
          </a:stretch>
        </p:blipFill>
        <p:spPr>
          <a:xfrm>
            <a:off x="8504555" y="4510405"/>
            <a:ext cx="1623695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图片 136"/>
          <p:cNvPicPr/>
          <p:nvPr/>
        </p:nvPicPr>
        <p:blipFill>
          <a:blip r:embed="rId16"/>
          <a:srcRect l="33790" r="11670"/>
          <a:stretch>
            <a:fillRect/>
          </a:stretch>
        </p:blipFill>
        <p:spPr>
          <a:xfrm>
            <a:off x="8505190" y="2413635"/>
            <a:ext cx="162306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" name="矩形 137"/>
          <p:cNvSpPr/>
          <p:nvPr/>
        </p:nvSpPr>
        <p:spPr>
          <a:xfrm>
            <a:off x="10311765" y="2413635"/>
            <a:ext cx="1618615" cy="1934845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8502015" y="241363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8503285" y="4507865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10313670" y="4510405"/>
            <a:ext cx="1616710" cy="19304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10296525" y="580898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Weekday or Weekend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8347075" y="3526790"/>
            <a:ext cx="1895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Boiler Type for Electricity Consumption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8401685" y="6085205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Building Age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10181590" y="3518535"/>
            <a:ext cx="1895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Boiler Type for Gas Consumption</a:t>
            </a:r>
          </a:p>
        </p:txBody>
      </p:sp>
      <p:pic>
        <p:nvPicPr>
          <p:cNvPr id="146" name="图片 145"/>
          <p:cNvPicPr/>
          <p:nvPr/>
        </p:nvPicPr>
        <p:blipFill>
          <a:blip r:embed="rId17"/>
          <a:srcRect t="10493" b="9524"/>
          <a:stretch>
            <a:fillRect/>
          </a:stretch>
        </p:blipFill>
        <p:spPr>
          <a:xfrm>
            <a:off x="10312400" y="333375"/>
            <a:ext cx="1617345" cy="1941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" name="矩形 146"/>
          <p:cNvSpPr/>
          <p:nvPr/>
        </p:nvSpPr>
        <p:spPr>
          <a:xfrm>
            <a:off x="10304145" y="330200"/>
            <a:ext cx="1626235" cy="1943100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/>
          <p:cNvSpPr txBox="1"/>
          <p:nvPr/>
        </p:nvSpPr>
        <p:spPr>
          <a:xfrm>
            <a:off x="10296525" y="163449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Tenure Types  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154940" y="6414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Research Findings</a:t>
            </a:r>
            <a:r>
              <a:rPr lang="en-US" altLang="zh-CN" sz="1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| December, 2022</a:t>
            </a:r>
          </a:p>
        </p:txBody>
      </p:sp>
      <p:sp>
        <p:nvSpPr>
          <p:cNvPr id="6" name="十二角星 5"/>
          <p:cNvSpPr/>
          <p:nvPr/>
        </p:nvSpPr>
        <p:spPr>
          <a:xfrm rot="600000">
            <a:off x="7818755" y="2449195"/>
            <a:ext cx="441960" cy="441960"/>
          </a:xfrm>
          <a:prstGeom prst="star12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十二角星 10"/>
          <p:cNvSpPr/>
          <p:nvPr/>
        </p:nvSpPr>
        <p:spPr>
          <a:xfrm rot="600000">
            <a:off x="9650730" y="365125"/>
            <a:ext cx="441960" cy="441960"/>
          </a:xfrm>
          <a:prstGeom prst="star12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636375" y="6414135"/>
            <a:ext cx="339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十二角星 13"/>
          <p:cNvSpPr/>
          <p:nvPr/>
        </p:nvSpPr>
        <p:spPr>
          <a:xfrm rot="600000">
            <a:off x="5963285" y="2449195"/>
            <a:ext cx="441960" cy="441960"/>
          </a:xfrm>
          <a:prstGeom prst="star12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9">
            <a:extLst>
              <a:ext uri="{FF2B5EF4-FFF2-40B4-BE49-F238E27FC236}">
                <a16:creationId xmlns:a16="http://schemas.microsoft.com/office/drawing/2014/main" id="{53DC5944-4EC3-6FE8-2ADC-DF3196D541CA}"/>
              </a:ext>
            </a:extLst>
          </p:cNvPr>
          <p:cNvSpPr/>
          <p:nvPr/>
        </p:nvSpPr>
        <p:spPr>
          <a:xfrm>
            <a:off x="442450" y="2161540"/>
            <a:ext cx="2345659" cy="2345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0">
            <a:extLst>
              <a:ext uri="{FF2B5EF4-FFF2-40B4-BE49-F238E27FC236}">
                <a16:creationId xmlns:a16="http://schemas.microsoft.com/office/drawing/2014/main" id="{BA32E8F9-ACA2-906D-C4DC-CECB8AE9617F}"/>
              </a:ext>
            </a:extLst>
          </p:cNvPr>
          <p:cNvSpPr txBox="1"/>
          <p:nvPr/>
        </p:nvSpPr>
        <p:spPr>
          <a:xfrm>
            <a:off x="270085" y="2791054"/>
            <a:ext cx="2690389" cy="6295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400" b="1" dirty="0">
                <a:solidFill>
                  <a:srgbClr val="111E58"/>
                </a:solidFill>
              </a:rPr>
              <a:t>1</a:t>
            </a:r>
            <a:r>
              <a:rPr lang="en-US" altLang="zh-CN" sz="4400" b="1" dirty="0">
                <a:solidFill>
                  <a:srgbClr val="111E58"/>
                </a:solidFill>
              </a:rPr>
              <a:t>5</a:t>
            </a:r>
          </a:p>
        </p:txBody>
      </p:sp>
      <p:sp>
        <p:nvSpPr>
          <p:cNvPr id="8" name="文本框 21">
            <a:extLst>
              <a:ext uri="{FF2B5EF4-FFF2-40B4-BE49-F238E27FC236}">
                <a16:creationId xmlns:a16="http://schemas.microsoft.com/office/drawing/2014/main" id="{4BC8D6DA-8AEB-6878-72B1-6622BE0B6A0D}"/>
              </a:ext>
            </a:extLst>
          </p:cNvPr>
          <p:cNvSpPr txBox="1"/>
          <p:nvPr/>
        </p:nvSpPr>
        <p:spPr>
          <a:xfrm>
            <a:off x="-85886" y="3592935"/>
            <a:ext cx="3402330" cy="337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solidFill>
                  <a:srgbClr val="111E58"/>
                </a:solidFill>
                <a:sym typeface="+mn-ea"/>
              </a:rPr>
              <a:t>Segmentation Variables</a:t>
            </a:r>
          </a:p>
        </p:txBody>
      </p:sp>
      <p:sp>
        <p:nvSpPr>
          <p:cNvPr id="17" name="十二角星 5">
            <a:extLst>
              <a:ext uri="{FF2B5EF4-FFF2-40B4-BE49-F238E27FC236}">
                <a16:creationId xmlns:a16="http://schemas.microsoft.com/office/drawing/2014/main" id="{56E06E0C-C06C-48E7-44E4-2327FA78AD60}"/>
              </a:ext>
            </a:extLst>
          </p:cNvPr>
          <p:cNvSpPr/>
          <p:nvPr/>
        </p:nvSpPr>
        <p:spPr>
          <a:xfrm rot="600000">
            <a:off x="7818755" y="4507196"/>
            <a:ext cx="441960" cy="441960"/>
          </a:xfrm>
          <a:prstGeom prst="star12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17">
            <a:extLst>
              <a:ext uri="{FF2B5EF4-FFF2-40B4-BE49-F238E27FC236}">
                <a16:creationId xmlns:a16="http://schemas.microsoft.com/office/drawing/2014/main" id="{010A878A-CE6D-2B2B-E4A9-79FD7CCFE821}"/>
              </a:ext>
            </a:extLst>
          </p:cNvPr>
          <p:cNvSpPr txBox="1"/>
          <p:nvPr/>
        </p:nvSpPr>
        <p:spPr>
          <a:xfrm>
            <a:off x="6591300" y="6085840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Region</a:t>
            </a: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035F3A73-6CFC-09EF-4840-8A38F494715F}"/>
              </a:ext>
            </a:extLst>
          </p:cNvPr>
          <p:cNvSpPr txBox="1"/>
          <p:nvPr/>
        </p:nvSpPr>
        <p:spPr>
          <a:xfrm>
            <a:off x="928370" y="398970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noFill/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4000" b="1" dirty="0">
                <a:noFill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b="1" dirty="0">
                <a:noFill/>
                <a:latin typeface="Times New Roman" panose="02020603050405020304" charset="0"/>
                <a:cs typeface="Times New Roman" panose="02020603050405020304" charset="0"/>
              </a:rPr>
              <a:t>Intro</a:t>
            </a: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C5F7CAAC-8369-F929-8112-63B55C722F46}"/>
              </a:ext>
            </a:extLst>
          </p:cNvPr>
          <p:cNvSpPr txBox="1"/>
          <p:nvPr/>
        </p:nvSpPr>
        <p:spPr>
          <a:xfrm>
            <a:off x="928370" y="4696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68F6B745-2A5C-80D5-16DA-E31B7B3F43BD}"/>
              </a:ext>
            </a:extLst>
          </p:cNvPr>
          <p:cNvSpPr txBox="1"/>
          <p:nvPr/>
        </p:nvSpPr>
        <p:spPr>
          <a:xfrm>
            <a:off x="928370" y="52184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D7B5DF88-1485-15CB-7719-2E151A77A814}"/>
              </a:ext>
            </a:extLst>
          </p:cNvPr>
          <p:cNvSpPr txBox="1"/>
          <p:nvPr/>
        </p:nvSpPr>
        <p:spPr>
          <a:xfrm>
            <a:off x="928370" y="5740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noFill/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2800" dirty="0">
              <a:noFill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D7AFE351-162D-1027-847C-1CD35A79C172}"/>
              </a:ext>
            </a:extLst>
          </p:cNvPr>
          <p:cNvSpPr/>
          <p:nvPr/>
        </p:nvSpPr>
        <p:spPr>
          <a:xfrm>
            <a:off x="6705600" y="2413635"/>
            <a:ext cx="1626235" cy="1421130"/>
          </a:xfrm>
          <a:prstGeom prst="rect">
            <a:avLst/>
          </a:prstGeom>
          <a:solidFill>
            <a:schemeClr val="bg2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B63E36-3C5C-115A-5D7F-113495CA6A65}"/>
              </a:ext>
            </a:extLst>
          </p:cNvPr>
          <p:cNvSpPr txBox="1"/>
          <p:nvPr/>
        </p:nvSpPr>
        <p:spPr>
          <a:xfrm>
            <a:off x="6900549" y="2838225"/>
            <a:ext cx="122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Our</a:t>
            </a: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next</a:t>
            </a: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step</a:t>
            </a:r>
            <a:endParaRPr lang="zh-CN" altLang="en-US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CN" dirty="0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A1E321EC-FA29-6AD6-1E1B-52C82A6D7351}"/>
              </a:ext>
            </a:extLst>
          </p:cNvPr>
          <p:cNvSpPr/>
          <p:nvPr/>
        </p:nvSpPr>
        <p:spPr>
          <a:xfrm>
            <a:off x="8501380" y="333374"/>
            <a:ext cx="1634490" cy="53975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">
            <a:extLst>
              <a:ext uri="{FF2B5EF4-FFF2-40B4-BE49-F238E27FC236}">
                <a16:creationId xmlns:a16="http://schemas.microsoft.com/office/drawing/2014/main" id="{9FC2DD3C-937C-B8A4-B4C1-A1B069848C7F}"/>
              </a:ext>
            </a:extLst>
          </p:cNvPr>
          <p:cNvSpPr/>
          <p:nvPr/>
        </p:nvSpPr>
        <p:spPr>
          <a:xfrm>
            <a:off x="4912995" y="2413635"/>
            <a:ext cx="1626235" cy="45719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>
            <a:extLst>
              <a:ext uri="{FF2B5EF4-FFF2-40B4-BE49-F238E27FC236}">
                <a16:creationId xmlns:a16="http://schemas.microsoft.com/office/drawing/2014/main" id="{F1C28355-D6B7-4FBE-6178-FA5AA788D799}"/>
              </a:ext>
            </a:extLst>
          </p:cNvPr>
          <p:cNvSpPr/>
          <p:nvPr/>
        </p:nvSpPr>
        <p:spPr>
          <a:xfrm>
            <a:off x="6724015" y="4497070"/>
            <a:ext cx="1606550" cy="45719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0"/>
            <a:ext cx="12191365" cy="685927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94AFD2FD-9478-0EDA-7B40-857B1739BCF7}"/>
              </a:ext>
            </a:extLst>
          </p:cNvPr>
          <p:cNvSpPr txBox="1"/>
          <p:nvPr/>
        </p:nvSpPr>
        <p:spPr>
          <a:xfrm>
            <a:off x="928370" y="398970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Intro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00E4841A-031C-CBE5-7252-A5AF312C2C0D}"/>
              </a:ext>
            </a:extLst>
          </p:cNvPr>
          <p:cNvSpPr txBox="1"/>
          <p:nvPr/>
        </p:nvSpPr>
        <p:spPr>
          <a:xfrm>
            <a:off x="928370" y="4426675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Application</a:t>
            </a:r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id="{5917D053-F0E2-55AE-00F5-8EA9EB7BCF8E}"/>
              </a:ext>
            </a:extLst>
          </p:cNvPr>
          <p:cNvSpPr txBox="1"/>
          <p:nvPr/>
        </p:nvSpPr>
        <p:spPr>
          <a:xfrm>
            <a:off x="928370" y="52184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Findings</a:t>
            </a: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80CC49BE-50F5-EEA6-1763-31C08E3C4A5D}"/>
              </a:ext>
            </a:extLst>
          </p:cNvPr>
          <p:cNvSpPr txBox="1"/>
          <p:nvPr/>
        </p:nvSpPr>
        <p:spPr>
          <a:xfrm>
            <a:off x="928370" y="5740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Next Steps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Q4N2E5ZWUxZmZiNTg0Y2Q3N2YwZGZiMzJhNDM3NjUifQ=="/>
  <p:tag name="KSO_WPP_MARK_KEY" val="1904be66-5853-44f6-ae7e-21e279f9acc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TYPE" val="o_h_i"/>
  <p:tag name="KSO_WM_UNIT_INDEX" val="1_1_1"/>
  <p:tag name="KSO_WM_UNIT_ID" val="diagram20200166_2*o_h_i*1_1_1"/>
  <p:tag name="KSO_WM_TEMPLATE_CATEGORY" val="diagram"/>
  <p:tag name="KSO_WM_TEMPLATE_INDEX" val="20200166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TYPE" val="o_h_i"/>
  <p:tag name="KSO_WM_UNIT_INDEX" val="1_3_1"/>
  <p:tag name="KSO_WM_UNIT_ID" val="diagram20200166_2*o_h_i*1_3_1"/>
  <p:tag name="KSO_WM_TEMPLATE_CATEGORY" val="diagram"/>
  <p:tag name="KSO_WM_TEMPLATE_INDEX" val="20200166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TYPE" val="o_h_i"/>
  <p:tag name="KSO_WM_UNIT_INDEX" val="1_2_1"/>
  <p:tag name="KSO_WM_UNIT_ID" val="diagram20200166_2*o_h_i*1_2_1"/>
  <p:tag name="KSO_WM_TEMPLATE_CATEGORY" val="diagram"/>
  <p:tag name="KSO_WM_TEMPLATE_INDEX" val="20200166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582</Words>
  <Application>Microsoft Macintosh PowerPoint</Application>
  <PresentationFormat>Widescreen</PresentationFormat>
  <Paragraphs>172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Xinyuan Feng</cp:lastModifiedBy>
  <cp:revision>166</cp:revision>
  <dcterms:created xsi:type="dcterms:W3CDTF">2019-06-19T02:08:00Z</dcterms:created>
  <dcterms:modified xsi:type="dcterms:W3CDTF">2022-12-02T15:53:44Z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D26AF25F439C45F7B199DC8EF6ADA5B1</vt:lpwstr>
  </property>
</Properties>
</file>